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74" r:id="rId5"/>
    <p:sldId id="261" r:id="rId6"/>
    <p:sldId id="280" r:id="rId7"/>
    <p:sldId id="278" r:id="rId8"/>
    <p:sldId id="272" r:id="rId9"/>
    <p:sldId id="277" r:id="rId10"/>
    <p:sldId id="279" r:id="rId11"/>
    <p:sldId id="282" r:id="rId12"/>
    <p:sldId id="273" r:id="rId13"/>
    <p:sldId id="281" r:id="rId14"/>
    <p:sldId id="283" r:id="rId15"/>
    <p:sldId id="263" r:id="rId16"/>
    <p:sldId id="285" r:id="rId17"/>
    <p:sldId id="276" r:id="rId18"/>
    <p:sldId id="286" r:id="rId19"/>
    <p:sldId id="287" r:id="rId20"/>
    <p:sldId id="288" r:id="rId21"/>
    <p:sldId id="289" r:id="rId22"/>
    <p:sldId id="290" r:id="rId23"/>
    <p:sldId id="292" r:id="rId24"/>
    <p:sldId id="293" r:id="rId25"/>
    <p:sldId id="294" r:id="rId26"/>
    <p:sldId id="295" r:id="rId27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364" userDrawn="1">
          <p15:clr>
            <a:srgbClr val="A4A3A4"/>
          </p15:clr>
        </p15:guide>
        <p15:guide id="2" pos="42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04BD57-5E82-4EAC-83E4-01C360EF7FAC}" v="2511" dt="2024-01-10T15:50:10.557"/>
    <p1510:client id="{160358D7-27D9-9F22-9B95-3624D7DC669E}" v="407" dt="2024-01-09T23:29:37.308"/>
    <p1510:client id="{594897A8-6F6A-4E78-A888-3B64643CDEDF}" v="5263" dt="2024-01-10T16:11:45.199"/>
    <p1510:client id="{61DDF962-228C-1405-EDE1-FBFD51F689F9}" v="156" dt="2024-01-09T16:41:33.662"/>
    <p1510:client id="{64B96560-E640-4677-ABD5-A19366D58A42}" v="1485" dt="2024-01-10T16:18:44.142"/>
    <p1510:client id="{726EB676-5AD6-EEAD-A604-86C91C98CC08}" v="2" dt="2024-01-10T08:04:13.649"/>
    <p1510:client id="{73E99C6B-45F2-4A30-B28D-1680B76F4583}" v="5363" dt="2024-01-09T19:23:16.654"/>
    <p1510:client id="{857E8EF3-5921-ECDC-6780-CE4AE3222749}" v="1258" dt="2024-01-09T16:53:58.781"/>
    <p1510:client id="{94797620-1268-5662-BC79-EE82EEB88634}" v="47" dt="2024-01-10T15:39:44.946"/>
    <p1510:client id="{9611DCBF-FD58-0C27-9C99-2CD6DD1EF36D}" v="80" dt="2024-01-10T08:25:33.42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–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FD0F851-EC5A-4D38-B0AD-8093EC10F338}" styleName="Light Style 1 –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660B408-B3CF-4A94-85FC-2B1E0A45F4A2}" styleName="Dark Style 2 –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–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AF606853-7671-496A-8E4F-DF71F8EC918B}" styleName="Dark Style 1 –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94660"/>
  </p:normalViewPr>
  <p:slideViewPr>
    <p:cSldViewPr snapToGrid="0">
      <p:cViewPr varScale="1">
        <p:scale>
          <a:sx n="78" d="100"/>
          <a:sy n="78" d="100"/>
        </p:scale>
        <p:origin x="850" y="58"/>
      </p:cViewPr>
      <p:guideLst>
        <p:guide orient="horz" pos="2364"/>
        <p:guide pos="4203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F77DD9-0432-43DF-83EA-35DC5C19411A}" type="datetimeFigureOut">
              <a:rPr lang="it-IT" smtClean="0"/>
              <a:t>10/01/2024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A2ACC6-E843-44EA-A0B5-BDCAD97E6D4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881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2ACC6-E843-44EA-A0B5-BDCAD97E6D4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2724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2ACC6-E843-44EA-A0B5-BDCAD97E6D49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6427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2ACC6-E843-44EA-A0B5-BDCAD97E6D4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7184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2ACC6-E843-44EA-A0B5-BDCAD97E6D49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478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004D9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t>Academic</a:t>
            </a:r>
            <a:r>
              <a:rPr spc="-25"/>
              <a:t> </a:t>
            </a:r>
            <a:r>
              <a:t>year</a:t>
            </a:r>
            <a:r>
              <a:rPr spc="-45"/>
              <a:t> </a:t>
            </a:r>
            <a:r>
              <a:rPr spc="-10"/>
              <a:t>2023/24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it-IT"/>
              <a:t>Orbital mechanics - Project Group 2307</a:t>
            </a:r>
            <a:endParaRPr spc="-5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004D9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t>Academic</a:t>
            </a:r>
            <a:r>
              <a:rPr spc="-25"/>
              <a:t> </a:t>
            </a:r>
            <a:r>
              <a:t>year</a:t>
            </a:r>
            <a:r>
              <a:rPr spc="-45"/>
              <a:t> </a:t>
            </a:r>
            <a:r>
              <a:rPr spc="-10"/>
              <a:t>2023/24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it-IT"/>
              <a:t>Orbital mechanics - Project Group 2307</a:t>
            </a:r>
            <a:endParaRPr spc="-5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004D9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t>Academic</a:t>
            </a:r>
            <a:r>
              <a:rPr spc="-25"/>
              <a:t> </a:t>
            </a:r>
            <a:r>
              <a:t>year</a:t>
            </a:r>
            <a:r>
              <a:rPr spc="-45"/>
              <a:t> </a:t>
            </a:r>
            <a:r>
              <a:rPr spc="-10"/>
              <a:t>2023/24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it-IT"/>
              <a:t>Orbital mechanics - Project Group 2307</a:t>
            </a:r>
            <a:endParaRPr spc="-5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92239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12192000" y="0"/>
                </a:moveTo>
                <a:lnTo>
                  <a:pt x="0" y="0"/>
                </a:lnTo>
                <a:lnTo>
                  <a:pt x="0" y="365758"/>
                </a:lnTo>
                <a:lnTo>
                  <a:pt x="12192000" y="365758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4D9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96143" y="6598920"/>
            <a:ext cx="1694688" cy="176782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63465" y="37821"/>
            <a:ext cx="1779319" cy="525714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3168395" cy="965296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10166604" y="0"/>
            <a:ext cx="2025650" cy="756285"/>
          </a:xfrm>
          <a:custGeom>
            <a:avLst/>
            <a:gdLst/>
            <a:ahLst/>
            <a:cxnLst/>
            <a:rect l="l" t="t" r="r" b="b"/>
            <a:pathLst>
              <a:path w="2025650" h="756285">
                <a:moveTo>
                  <a:pt x="2025396" y="0"/>
                </a:moveTo>
                <a:lnTo>
                  <a:pt x="0" y="0"/>
                </a:lnTo>
                <a:lnTo>
                  <a:pt x="0" y="755903"/>
                </a:lnTo>
                <a:lnTo>
                  <a:pt x="2025396" y="755903"/>
                </a:lnTo>
                <a:lnTo>
                  <a:pt x="20253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004D9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t>Academic</a:t>
            </a:r>
            <a:r>
              <a:rPr spc="-25"/>
              <a:t> </a:t>
            </a:r>
            <a:r>
              <a:t>year</a:t>
            </a:r>
            <a:r>
              <a:rPr spc="-45"/>
              <a:t> </a:t>
            </a:r>
            <a:r>
              <a:rPr spc="-10"/>
              <a:t>2023/24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it-IT"/>
              <a:t>Orbital mechanics - Project Group 2307</a:t>
            </a:r>
            <a:endParaRPr spc="-5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92239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12192000" y="0"/>
                </a:moveTo>
                <a:lnTo>
                  <a:pt x="0" y="0"/>
                </a:lnTo>
                <a:lnTo>
                  <a:pt x="0" y="365758"/>
                </a:lnTo>
                <a:lnTo>
                  <a:pt x="12192000" y="365758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4D9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96143" y="6598920"/>
            <a:ext cx="1694688" cy="176782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63465" y="37821"/>
            <a:ext cx="1779319" cy="525714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3168395" cy="965296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10166604" y="0"/>
            <a:ext cx="2025650" cy="756285"/>
          </a:xfrm>
          <a:custGeom>
            <a:avLst/>
            <a:gdLst/>
            <a:ahLst/>
            <a:cxnLst/>
            <a:rect l="l" t="t" r="r" b="b"/>
            <a:pathLst>
              <a:path w="2025650" h="756285">
                <a:moveTo>
                  <a:pt x="2025396" y="0"/>
                </a:moveTo>
                <a:lnTo>
                  <a:pt x="0" y="0"/>
                </a:lnTo>
                <a:lnTo>
                  <a:pt x="0" y="755903"/>
                </a:lnTo>
                <a:lnTo>
                  <a:pt x="2025396" y="755903"/>
                </a:lnTo>
                <a:lnTo>
                  <a:pt x="20253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t>Academic</a:t>
            </a:r>
            <a:r>
              <a:rPr spc="-25"/>
              <a:t> </a:t>
            </a:r>
            <a:r>
              <a:t>year</a:t>
            </a:r>
            <a:r>
              <a:rPr spc="-45"/>
              <a:t> </a:t>
            </a:r>
            <a:r>
              <a:rPr spc="-10"/>
              <a:t>2023/24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it-IT"/>
              <a:t>Orbital mechanics - Project Group 2307</a:t>
            </a:r>
            <a:endParaRPr spc="-5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92239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12192000" y="0"/>
                </a:moveTo>
                <a:lnTo>
                  <a:pt x="0" y="0"/>
                </a:lnTo>
                <a:lnTo>
                  <a:pt x="0" y="365758"/>
                </a:lnTo>
                <a:lnTo>
                  <a:pt x="12192000" y="365758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4D9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96143" y="6598920"/>
            <a:ext cx="1694688" cy="176782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363465" y="37821"/>
            <a:ext cx="1779319" cy="52571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4700" y="97663"/>
            <a:ext cx="5793105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004D9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6529" y="1195095"/>
            <a:ext cx="11532870" cy="3352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74700" y="6605117"/>
            <a:ext cx="1490980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t>Academic</a:t>
            </a:r>
            <a:r>
              <a:rPr spc="-25"/>
              <a:t> </a:t>
            </a:r>
            <a:r>
              <a:t>year</a:t>
            </a:r>
            <a:r>
              <a:rPr spc="-45"/>
              <a:t> </a:t>
            </a:r>
            <a:r>
              <a:rPr spc="-10"/>
              <a:t>2023/24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256278" y="6605117"/>
            <a:ext cx="3178809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it-IT"/>
              <a:t>Orbital mechanics - Project Group 2307</a:t>
            </a:r>
            <a:endParaRPr spc="-5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246361" y="6605117"/>
            <a:ext cx="24447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jp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jpg"/><Relationship Id="rId10" Type="http://schemas.openxmlformats.org/officeDocument/2006/relationships/image" Target="../media/image39.png"/><Relationship Id="rId4" Type="http://schemas.openxmlformats.org/officeDocument/2006/relationships/image" Target="../media/image33.jp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7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1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microsoft.com/office/2007/relationships/hdphoto" Target="../media/hdphoto2.wdp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3.png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microsoft.com/office/2007/relationships/hdphoto" Target="../media/hdphoto5.wdp"/><Relationship Id="rId7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microsoft.com/office/2007/relationships/hdphoto" Target="../media/hdphoto6.wdp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51586" y="98449"/>
              <a:ext cx="8275393" cy="612624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842003"/>
              <a:ext cx="12192000" cy="3016250"/>
            </a:xfrm>
            <a:custGeom>
              <a:avLst/>
              <a:gdLst/>
              <a:ahLst/>
              <a:cxnLst/>
              <a:rect l="l" t="t" r="r" b="b"/>
              <a:pathLst>
                <a:path w="12192000" h="3016250">
                  <a:moveTo>
                    <a:pt x="12192000" y="0"/>
                  </a:moveTo>
                  <a:lnTo>
                    <a:pt x="0" y="0"/>
                  </a:lnTo>
                  <a:lnTo>
                    <a:pt x="0" y="3015993"/>
                  </a:lnTo>
                  <a:lnTo>
                    <a:pt x="12192000" y="3015993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04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007" y="3816096"/>
              <a:ext cx="12049125" cy="180340"/>
            </a:xfrm>
            <a:custGeom>
              <a:avLst/>
              <a:gdLst/>
              <a:ahLst/>
              <a:cxnLst/>
              <a:rect l="l" t="t" r="r" b="b"/>
              <a:pathLst>
                <a:path w="12049125" h="180339">
                  <a:moveTo>
                    <a:pt x="0" y="0"/>
                  </a:moveTo>
                  <a:lnTo>
                    <a:pt x="1" y="179958"/>
                  </a:lnTo>
                </a:path>
                <a:path w="12049125" h="180339">
                  <a:moveTo>
                    <a:pt x="100584" y="0"/>
                  </a:moveTo>
                  <a:lnTo>
                    <a:pt x="100584" y="179958"/>
                  </a:lnTo>
                </a:path>
                <a:path w="12049125" h="180339">
                  <a:moveTo>
                    <a:pt x="202692" y="0"/>
                  </a:moveTo>
                  <a:lnTo>
                    <a:pt x="202692" y="179958"/>
                  </a:lnTo>
                </a:path>
                <a:path w="12049125" h="180339">
                  <a:moveTo>
                    <a:pt x="303276" y="0"/>
                  </a:moveTo>
                  <a:lnTo>
                    <a:pt x="303276" y="179958"/>
                  </a:lnTo>
                </a:path>
                <a:path w="12049125" h="180339">
                  <a:moveTo>
                    <a:pt x="405384" y="0"/>
                  </a:moveTo>
                  <a:lnTo>
                    <a:pt x="405384" y="179958"/>
                  </a:lnTo>
                </a:path>
                <a:path w="12049125" h="180339">
                  <a:moveTo>
                    <a:pt x="505968" y="0"/>
                  </a:moveTo>
                  <a:lnTo>
                    <a:pt x="505968" y="179958"/>
                  </a:lnTo>
                </a:path>
                <a:path w="12049125" h="180339">
                  <a:moveTo>
                    <a:pt x="608076" y="0"/>
                  </a:moveTo>
                  <a:lnTo>
                    <a:pt x="608076" y="179958"/>
                  </a:lnTo>
                </a:path>
                <a:path w="12049125" h="180339">
                  <a:moveTo>
                    <a:pt x="708660" y="0"/>
                  </a:moveTo>
                  <a:lnTo>
                    <a:pt x="708660" y="179958"/>
                  </a:lnTo>
                </a:path>
                <a:path w="12049125" h="180339">
                  <a:moveTo>
                    <a:pt x="810768" y="0"/>
                  </a:moveTo>
                  <a:lnTo>
                    <a:pt x="810768" y="179958"/>
                  </a:lnTo>
                </a:path>
                <a:path w="12049125" h="180339">
                  <a:moveTo>
                    <a:pt x="911351" y="0"/>
                  </a:moveTo>
                  <a:lnTo>
                    <a:pt x="911351" y="179958"/>
                  </a:lnTo>
                </a:path>
                <a:path w="12049125" h="180339">
                  <a:moveTo>
                    <a:pt x="1011935" y="0"/>
                  </a:moveTo>
                  <a:lnTo>
                    <a:pt x="1011935" y="179958"/>
                  </a:lnTo>
                </a:path>
                <a:path w="12049125" h="180339">
                  <a:moveTo>
                    <a:pt x="1114044" y="0"/>
                  </a:moveTo>
                  <a:lnTo>
                    <a:pt x="1114044" y="179958"/>
                  </a:lnTo>
                </a:path>
                <a:path w="12049125" h="180339">
                  <a:moveTo>
                    <a:pt x="1214628" y="0"/>
                  </a:moveTo>
                  <a:lnTo>
                    <a:pt x="1214628" y="179958"/>
                  </a:lnTo>
                </a:path>
                <a:path w="12049125" h="180339">
                  <a:moveTo>
                    <a:pt x="1316736" y="0"/>
                  </a:moveTo>
                  <a:lnTo>
                    <a:pt x="1316736" y="179958"/>
                  </a:lnTo>
                </a:path>
                <a:path w="12049125" h="180339">
                  <a:moveTo>
                    <a:pt x="1417320" y="0"/>
                  </a:moveTo>
                  <a:lnTo>
                    <a:pt x="1417320" y="179958"/>
                  </a:lnTo>
                </a:path>
                <a:path w="12049125" h="180339">
                  <a:moveTo>
                    <a:pt x="1519428" y="0"/>
                  </a:moveTo>
                  <a:lnTo>
                    <a:pt x="1519428" y="179958"/>
                  </a:lnTo>
                </a:path>
                <a:path w="12049125" h="180339">
                  <a:moveTo>
                    <a:pt x="1620011" y="0"/>
                  </a:moveTo>
                  <a:lnTo>
                    <a:pt x="1620011" y="179958"/>
                  </a:lnTo>
                </a:path>
                <a:path w="12049125" h="180339">
                  <a:moveTo>
                    <a:pt x="1720596" y="0"/>
                  </a:moveTo>
                  <a:lnTo>
                    <a:pt x="1720596" y="179958"/>
                  </a:lnTo>
                </a:path>
                <a:path w="12049125" h="180339">
                  <a:moveTo>
                    <a:pt x="1822704" y="0"/>
                  </a:moveTo>
                  <a:lnTo>
                    <a:pt x="1822704" y="179958"/>
                  </a:lnTo>
                </a:path>
                <a:path w="12049125" h="180339">
                  <a:moveTo>
                    <a:pt x="1923288" y="0"/>
                  </a:moveTo>
                  <a:lnTo>
                    <a:pt x="1923288" y="179958"/>
                  </a:lnTo>
                </a:path>
                <a:path w="12049125" h="180339">
                  <a:moveTo>
                    <a:pt x="2025396" y="0"/>
                  </a:moveTo>
                  <a:lnTo>
                    <a:pt x="2025396" y="179958"/>
                  </a:lnTo>
                </a:path>
                <a:path w="12049125" h="180339">
                  <a:moveTo>
                    <a:pt x="2125980" y="0"/>
                  </a:moveTo>
                  <a:lnTo>
                    <a:pt x="2125980" y="179958"/>
                  </a:lnTo>
                </a:path>
                <a:path w="12049125" h="180339">
                  <a:moveTo>
                    <a:pt x="2228088" y="0"/>
                  </a:moveTo>
                  <a:lnTo>
                    <a:pt x="2228088" y="179958"/>
                  </a:lnTo>
                </a:path>
                <a:path w="12049125" h="180339">
                  <a:moveTo>
                    <a:pt x="2328672" y="0"/>
                  </a:moveTo>
                  <a:lnTo>
                    <a:pt x="2328672" y="179958"/>
                  </a:lnTo>
                </a:path>
                <a:path w="12049125" h="180339">
                  <a:moveTo>
                    <a:pt x="2430780" y="0"/>
                  </a:moveTo>
                  <a:lnTo>
                    <a:pt x="2430780" y="179958"/>
                  </a:lnTo>
                </a:path>
                <a:path w="12049125" h="180339">
                  <a:moveTo>
                    <a:pt x="2531364" y="0"/>
                  </a:moveTo>
                  <a:lnTo>
                    <a:pt x="2531364" y="179958"/>
                  </a:lnTo>
                </a:path>
                <a:path w="12049125" h="180339">
                  <a:moveTo>
                    <a:pt x="2631948" y="0"/>
                  </a:moveTo>
                  <a:lnTo>
                    <a:pt x="2631948" y="179958"/>
                  </a:lnTo>
                </a:path>
                <a:path w="12049125" h="180339">
                  <a:moveTo>
                    <a:pt x="2734056" y="0"/>
                  </a:moveTo>
                  <a:lnTo>
                    <a:pt x="2734056" y="179958"/>
                  </a:lnTo>
                </a:path>
                <a:path w="12049125" h="180339">
                  <a:moveTo>
                    <a:pt x="2834640" y="0"/>
                  </a:moveTo>
                  <a:lnTo>
                    <a:pt x="2834640" y="179958"/>
                  </a:lnTo>
                </a:path>
                <a:path w="12049125" h="180339">
                  <a:moveTo>
                    <a:pt x="2936748" y="0"/>
                  </a:moveTo>
                  <a:lnTo>
                    <a:pt x="2936748" y="179958"/>
                  </a:lnTo>
                </a:path>
                <a:path w="12049125" h="180339">
                  <a:moveTo>
                    <a:pt x="3037332" y="0"/>
                  </a:moveTo>
                  <a:lnTo>
                    <a:pt x="3037332" y="179958"/>
                  </a:lnTo>
                </a:path>
                <a:path w="12049125" h="180339">
                  <a:moveTo>
                    <a:pt x="3139440" y="0"/>
                  </a:moveTo>
                  <a:lnTo>
                    <a:pt x="3139440" y="179958"/>
                  </a:lnTo>
                </a:path>
                <a:path w="12049125" h="180339">
                  <a:moveTo>
                    <a:pt x="3240024" y="0"/>
                  </a:moveTo>
                  <a:lnTo>
                    <a:pt x="3240024" y="179958"/>
                  </a:lnTo>
                </a:path>
                <a:path w="12049125" h="180339">
                  <a:moveTo>
                    <a:pt x="3340607" y="0"/>
                  </a:moveTo>
                  <a:lnTo>
                    <a:pt x="3340607" y="179958"/>
                  </a:lnTo>
                </a:path>
                <a:path w="12049125" h="180339">
                  <a:moveTo>
                    <a:pt x="3442716" y="0"/>
                  </a:moveTo>
                  <a:lnTo>
                    <a:pt x="3442716" y="179958"/>
                  </a:lnTo>
                </a:path>
                <a:path w="12049125" h="180339">
                  <a:moveTo>
                    <a:pt x="3543300" y="0"/>
                  </a:moveTo>
                  <a:lnTo>
                    <a:pt x="3543300" y="179958"/>
                  </a:lnTo>
                </a:path>
                <a:path w="12049125" h="180339">
                  <a:moveTo>
                    <a:pt x="3645407" y="0"/>
                  </a:moveTo>
                  <a:lnTo>
                    <a:pt x="3645407" y="179958"/>
                  </a:lnTo>
                </a:path>
                <a:path w="12049125" h="180339">
                  <a:moveTo>
                    <a:pt x="3745991" y="0"/>
                  </a:moveTo>
                  <a:lnTo>
                    <a:pt x="3745991" y="179958"/>
                  </a:lnTo>
                </a:path>
                <a:path w="12049125" h="180339">
                  <a:moveTo>
                    <a:pt x="3848100" y="0"/>
                  </a:moveTo>
                  <a:lnTo>
                    <a:pt x="3848100" y="179958"/>
                  </a:lnTo>
                </a:path>
                <a:path w="12049125" h="180339">
                  <a:moveTo>
                    <a:pt x="3948683" y="0"/>
                  </a:moveTo>
                  <a:lnTo>
                    <a:pt x="3948683" y="179958"/>
                  </a:lnTo>
                </a:path>
                <a:path w="12049125" h="180339">
                  <a:moveTo>
                    <a:pt x="4050791" y="0"/>
                  </a:moveTo>
                  <a:lnTo>
                    <a:pt x="4050791" y="179958"/>
                  </a:lnTo>
                </a:path>
                <a:path w="12049125" h="180339">
                  <a:moveTo>
                    <a:pt x="4151376" y="0"/>
                  </a:moveTo>
                  <a:lnTo>
                    <a:pt x="4151376" y="179958"/>
                  </a:lnTo>
                </a:path>
                <a:path w="12049125" h="180339">
                  <a:moveTo>
                    <a:pt x="4251959" y="0"/>
                  </a:moveTo>
                  <a:lnTo>
                    <a:pt x="4251959" y="179958"/>
                  </a:lnTo>
                </a:path>
                <a:path w="12049125" h="180339">
                  <a:moveTo>
                    <a:pt x="4354068" y="0"/>
                  </a:moveTo>
                  <a:lnTo>
                    <a:pt x="4354068" y="179958"/>
                  </a:lnTo>
                </a:path>
                <a:path w="12049125" h="180339">
                  <a:moveTo>
                    <a:pt x="4454652" y="0"/>
                  </a:moveTo>
                  <a:lnTo>
                    <a:pt x="4454652" y="179958"/>
                  </a:lnTo>
                </a:path>
                <a:path w="12049125" h="180339">
                  <a:moveTo>
                    <a:pt x="4556759" y="0"/>
                  </a:moveTo>
                  <a:lnTo>
                    <a:pt x="4556759" y="179958"/>
                  </a:lnTo>
                </a:path>
                <a:path w="12049125" h="180339">
                  <a:moveTo>
                    <a:pt x="4657344" y="0"/>
                  </a:moveTo>
                  <a:lnTo>
                    <a:pt x="4657344" y="179958"/>
                  </a:lnTo>
                </a:path>
                <a:path w="12049125" h="180339">
                  <a:moveTo>
                    <a:pt x="4759452" y="0"/>
                  </a:moveTo>
                  <a:lnTo>
                    <a:pt x="4759452" y="179958"/>
                  </a:lnTo>
                </a:path>
                <a:path w="12049125" h="180339">
                  <a:moveTo>
                    <a:pt x="4860036" y="0"/>
                  </a:moveTo>
                  <a:lnTo>
                    <a:pt x="4860036" y="179958"/>
                  </a:lnTo>
                </a:path>
                <a:path w="12049125" h="180339">
                  <a:moveTo>
                    <a:pt x="4960620" y="0"/>
                  </a:moveTo>
                  <a:lnTo>
                    <a:pt x="4960620" y="179958"/>
                  </a:lnTo>
                </a:path>
                <a:path w="12049125" h="180339">
                  <a:moveTo>
                    <a:pt x="5062728" y="0"/>
                  </a:moveTo>
                  <a:lnTo>
                    <a:pt x="5062728" y="179958"/>
                  </a:lnTo>
                </a:path>
                <a:path w="12049125" h="180339">
                  <a:moveTo>
                    <a:pt x="5163312" y="0"/>
                  </a:moveTo>
                  <a:lnTo>
                    <a:pt x="5163312" y="179958"/>
                  </a:lnTo>
                </a:path>
                <a:path w="12049125" h="180339">
                  <a:moveTo>
                    <a:pt x="5265420" y="0"/>
                  </a:moveTo>
                  <a:lnTo>
                    <a:pt x="5265420" y="179958"/>
                  </a:lnTo>
                </a:path>
                <a:path w="12049125" h="180339">
                  <a:moveTo>
                    <a:pt x="5366004" y="0"/>
                  </a:moveTo>
                  <a:lnTo>
                    <a:pt x="5366004" y="179958"/>
                  </a:lnTo>
                </a:path>
                <a:path w="12049125" h="180339">
                  <a:moveTo>
                    <a:pt x="5468112" y="0"/>
                  </a:moveTo>
                  <a:lnTo>
                    <a:pt x="5468112" y="179958"/>
                  </a:lnTo>
                </a:path>
                <a:path w="12049125" h="180339">
                  <a:moveTo>
                    <a:pt x="5568695" y="0"/>
                  </a:moveTo>
                  <a:lnTo>
                    <a:pt x="5568695" y="179958"/>
                  </a:lnTo>
                </a:path>
                <a:path w="12049125" h="180339">
                  <a:moveTo>
                    <a:pt x="5670804" y="0"/>
                  </a:moveTo>
                  <a:lnTo>
                    <a:pt x="5670804" y="179958"/>
                  </a:lnTo>
                </a:path>
                <a:path w="12049125" h="180339">
                  <a:moveTo>
                    <a:pt x="5771388" y="0"/>
                  </a:moveTo>
                  <a:lnTo>
                    <a:pt x="5771388" y="179958"/>
                  </a:lnTo>
                </a:path>
                <a:path w="12049125" h="180339">
                  <a:moveTo>
                    <a:pt x="5871971" y="0"/>
                  </a:moveTo>
                  <a:lnTo>
                    <a:pt x="5871971" y="179958"/>
                  </a:lnTo>
                </a:path>
                <a:path w="12049125" h="180339">
                  <a:moveTo>
                    <a:pt x="5974080" y="0"/>
                  </a:moveTo>
                  <a:lnTo>
                    <a:pt x="5974080" y="179958"/>
                  </a:lnTo>
                </a:path>
                <a:path w="12049125" h="180339">
                  <a:moveTo>
                    <a:pt x="6074664" y="0"/>
                  </a:moveTo>
                  <a:lnTo>
                    <a:pt x="6074664" y="179958"/>
                  </a:lnTo>
                </a:path>
                <a:path w="12049125" h="180339">
                  <a:moveTo>
                    <a:pt x="6176771" y="0"/>
                  </a:moveTo>
                  <a:lnTo>
                    <a:pt x="6176771" y="179958"/>
                  </a:lnTo>
                </a:path>
                <a:path w="12049125" h="180339">
                  <a:moveTo>
                    <a:pt x="6277356" y="0"/>
                  </a:moveTo>
                  <a:lnTo>
                    <a:pt x="6277356" y="179958"/>
                  </a:lnTo>
                </a:path>
                <a:path w="12049125" h="180339">
                  <a:moveTo>
                    <a:pt x="6379464" y="0"/>
                  </a:moveTo>
                  <a:lnTo>
                    <a:pt x="6379464" y="179958"/>
                  </a:lnTo>
                </a:path>
                <a:path w="12049125" h="180339">
                  <a:moveTo>
                    <a:pt x="6480047" y="0"/>
                  </a:moveTo>
                  <a:lnTo>
                    <a:pt x="6480047" y="179958"/>
                  </a:lnTo>
                </a:path>
                <a:path w="12049125" h="180339">
                  <a:moveTo>
                    <a:pt x="6580632" y="0"/>
                  </a:moveTo>
                  <a:lnTo>
                    <a:pt x="6580632" y="179958"/>
                  </a:lnTo>
                </a:path>
                <a:path w="12049125" h="180339">
                  <a:moveTo>
                    <a:pt x="6682740" y="0"/>
                  </a:moveTo>
                  <a:lnTo>
                    <a:pt x="6682740" y="179958"/>
                  </a:lnTo>
                </a:path>
                <a:path w="12049125" h="180339">
                  <a:moveTo>
                    <a:pt x="6783324" y="0"/>
                  </a:moveTo>
                  <a:lnTo>
                    <a:pt x="6783324" y="179958"/>
                  </a:lnTo>
                </a:path>
                <a:path w="12049125" h="180339">
                  <a:moveTo>
                    <a:pt x="6885432" y="0"/>
                  </a:moveTo>
                  <a:lnTo>
                    <a:pt x="6885432" y="179958"/>
                  </a:lnTo>
                </a:path>
                <a:path w="12049125" h="180339">
                  <a:moveTo>
                    <a:pt x="6986016" y="0"/>
                  </a:moveTo>
                  <a:lnTo>
                    <a:pt x="6986016" y="179958"/>
                  </a:lnTo>
                </a:path>
                <a:path w="12049125" h="180339">
                  <a:moveTo>
                    <a:pt x="7088124" y="0"/>
                  </a:moveTo>
                  <a:lnTo>
                    <a:pt x="7088124" y="179958"/>
                  </a:lnTo>
                </a:path>
                <a:path w="12049125" h="180339">
                  <a:moveTo>
                    <a:pt x="7188708" y="0"/>
                  </a:moveTo>
                  <a:lnTo>
                    <a:pt x="7188708" y="179958"/>
                  </a:lnTo>
                </a:path>
                <a:path w="12049125" h="180339">
                  <a:moveTo>
                    <a:pt x="7290816" y="0"/>
                  </a:moveTo>
                  <a:lnTo>
                    <a:pt x="7290816" y="179958"/>
                  </a:lnTo>
                </a:path>
                <a:path w="12049125" h="180339">
                  <a:moveTo>
                    <a:pt x="7391400" y="0"/>
                  </a:moveTo>
                  <a:lnTo>
                    <a:pt x="7391400" y="179958"/>
                  </a:lnTo>
                </a:path>
                <a:path w="12049125" h="180339">
                  <a:moveTo>
                    <a:pt x="7491984" y="0"/>
                  </a:moveTo>
                  <a:lnTo>
                    <a:pt x="7491984" y="179958"/>
                  </a:lnTo>
                </a:path>
                <a:path w="12049125" h="180339">
                  <a:moveTo>
                    <a:pt x="7594092" y="0"/>
                  </a:moveTo>
                  <a:lnTo>
                    <a:pt x="7594092" y="179958"/>
                  </a:lnTo>
                </a:path>
                <a:path w="12049125" h="180339">
                  <a:moveTo>
                    <a:pt x="7694676" y="0"/>
                  </a:moveTo>
                  <a:lnTo>
                    <a:pt x="7694676" y="179958"/>
                  </a:lnTo>
                </a:path>
                <a:path w="12049125" h="180339">
                  <a:moveTo>
                    <a:pt x="7796784" y="0"/>
                  </a:moveTo>
                  <a:lnTo>
                    <a:pt x="7796784" y="179958"/>
                  </a:lnTo>
                </a:path>
                <a:path w="12049125" h="180339">
                  <a:moveTo>
                    <a:pt x="7897368" y="0"/>
                  </a:moveTo>
                  <a:lnTo>
                    <a:pt x="7897368" y="179958"/>
                  </a:lnTo>
                </a:path>
                <a:path w="12049125" h="180339">
                  <a:moveTo>
                    <a:pt x="7999476" y="0"/>
                  </a:moveTo>
                  <a:lnTo>
                    <a:pt x="7999476" y="179958"/>
                  </a:lnTo>
                </a:path>
                <a:path w="12049125" h="180339">
                  <a:moveTo>
                    <a:pt x="8100060" y="0"/>
                  </a:moveTo>
                  <a:lnTo>
                    <a:pt x="8100060" y="179958"/>
                  </a:lnTo>
                </a:path>
                <a:path w="12049125" h="180339">
                  <a:moveTo>
                    <a:pt x="8200644" y="0"/>
                  </a:moveTo>
                  <a:lnTo>
                    <a:pt x="8200644" y="179958"/>
                  </a:lnTo>
                </a:path>
                <a:path w="12049125" h="180339">
                  <a:moveTo>
                    <a:pt x="8302752" y="0"/>
                  </a:moveTo>
                  <a:lnTo>
                    <a:pt x="8302752" y="179958"/>
                  </a:lnTo>
                </a:path>
                <a:path w="12049125" h="180339">
                  <a:moveTo>
                    <a:pt x="8403336" y="0"/>
                  </a:moveTo>
                  <a:lnTo>
                    <a:pt x="8403336" y="179958"/>
                  </a:lnTo>
                </a:path>
                <a:path w="12049125" h="180339">
                  <a:moveTo>
                    <a:pt x="8505444" y="0"/>
                  </a:moveTo>
                  <a:lnTo>
                    <a:pt x="8505444" y="179958"/>
                  </a:lnTo>
                </a:path>
                <a:path w="12049125" h="180339">
                  <a:moveTo>
                    <a:pt x="8606028" y="0"/>
                  </a:moveTo>
                  <a:lnTo>
                    <a:pt x="8606028" y="179958"/>
                  </a:lnTo>
                </a:path>
                <a:path w="12049125" h="180339">
                  <a:moveTo>
                    <a:pt x="8708136" y="0"/>
                  </a:moveTo>
                  <a:lnTo>
                    <a:pt x="8708136" y="179958"/>
                  </a:lnTo>
                </a:path>
                <a:path w="12049125" h="180339">
                  <a:moveTo>
                    <a:pt x="8808720" y="0"/>
                  </a:moveTo>
                  <a:lnTo>
                    <a:pt x="8808720" y="179958"/>
                  </a:lnTo>
                </a:path>
                <a:path w="12049125" h="180339">
                  <a:moveTo>
                    <a:pt x="8910828" y="0"/>
                  </a:moveTo>
                  <a:lnTo>
                    <a:pt x="8910828" y="179958"/>
                  </a:lnTo>
                </a:path>
                <a:path w="12049125" h="180339">
                  <a:moveTo>
                    <a:pt x="9011412" y="0"/>
                  </a:moveTo>
                  <a:lnTo>
                    <a:pt x="9011412" y="179958"/>
                  </a:lnTo>
                </a:path>
                <a:path w="12049125" h="180339">
                  <a:moveTo>
                    <a:pt x="9111996" y="0"/>
                  </a:moveTo>
                  <a:lnTo>
                    <a:pt x="9111996" y="179958"/>
                  </a:lnTo>
                </a:path>
                <a:path w="12049125" h="180339">
                  <a:moveTo>
                    <a:pt x="9214104" y="0"/>
                  </a:moveTo>
                  <a:lnTo>
                    <a:pt x="9214104" y="179958"/>
                  </a:lnTo>
                </a:path>
                <a:path w="12049125" h="180339">
                  <a:moveTo>
                    <a:pt x="9314688" y="0"/>
                  </a:moveTo>
                  <a:lnTo>
                    <a:pt x="9314688" y="179958"/>
                  </a:lnTo>
                </a:path>
                <a:path w="12049125" h="180339">
                  <a:moveTo>
                    <a:pt x="9416796" y="0"/>
                  </a:moveTo>
                  <a:lnTo>
                    <a:pt x="9416796" y="179958"/>
                  </a:lnTo>
                </a:path>
                <a:path w="12049125" h="180339">
                  <a:moveTo>
                    <a:pt x="9517380" y="0"/>
                  </a:moveTo>
                  <a:lnTo>
                    <a:pt x="9517380" y="179958"/>
                  </a:lnTo>
                </a:path>
                <a:path w="12049125" h="180339">
                  <a:moveTo>
                    <a:pt x="9619488" y="0"/>
                  </a:moveTo>
                  <a:lnTo>
                    <a:pt x="9619488" y="179958"/>
                  </a:lnTo>
                </a:path>
                <a:path w="12049125" h="180339">
                  <a:moveTo>
                    <a:pt x="9720072" y="0"/>
                  </a:moveTo>
                  <a:lnTo>
                    <a:pt x="9720072" y="179958"/>
                  </a:lnTo>
                </a:path>
                <a:path w="12049125" h="180339">
                  <a:moveTo>
                    <a:pt x="9820656" y="0"/>
                  </a:moveTo>
                  <a:lnTo>
                    <a:pt x="9820656" y="179958"/>
                  </a:lnTo>
                </a:path>
                <a:path w="12049125" h="180339">
                  <a:moveTo>
                    <a:pt x="9922764" y="0"/>
                  </a:moveTo>
                  <a:lnTo>
                    <a:pt x="9922764" y="179958"/>
                  </a:lnTo>
                </a:path>
                <a:path w="12049125" h="180339">
                  <a:moveTo>
                    <a:pt x="10023348" y="0"/>
                  </a:moveTo>
                  <a:lnTo>
                    <a:pt x="10023348" y="179958"/>
                  </a:lnTo>
                </a:path>
                <a:path w="12049125" h="180339">
                  <a:moveTo>
                    <a:pt x="10125456" y="0"/>
                  </a:moveTo>
                  <a:lnTo>
                    <a:pt x="10125456" y="179958"/>
                  </a:lnTo>
                </a:path>
                <a:path w="12049125" h="180339">
                  <a:moveTo>
                    <a:pt x="10226040" y="0"/>
                  </a:moveTo>
                  <a:lnTo>
                    <a:pt x="10226040" y="179958"/>
                  </a:lnTo>
                </a:path>
                <a:path w="12049125" h="180339">
                  <a:moveTo>
                    <a:pt x="10328148" y="0"/>
                  </a:moveTo>
                  <a:lnTo>
                    <a:pt x="10328148" y="179958"/>
                  </a:lnTo>
                </a:path>
                <a:path w="12049125" h="180339">
                  <a:moveTo>
                    <a:pt x="10428732" y="0"/>
                  </a:moveTo>
                  <a:lnTo>
                    <a:pt x="10428732" y="179958"/>
                  </a:lnTo>
                </a:path>
                <a:path w="12049125" h="180339">
                  <a:moveTo>
                    <a:pt x="10530840" y="0"/>
                  </a:moveTo>
                  <a:lnTo>
                    <a:pt x="10530840" y="179958"/>
                  </a:lnTo>
                </a:path>
                <a:path w="12049125" h="180339">
                  <a:moveTo>
                    <a:pt x="10631424" y="0"/>
                  </a:moveTo>
                  <a:lnTo>
                    <a:pt x="10631424" y="179958"/>
                  </a:lnTo>
                </a:path>
                <a:path w="12049125" h="180339">
                  <a:moveTo>
                    <a:pt x="10732008" y="0"/>
                  </a:moveTo>
                  <a:lnTo>
                    <a:pt x="10732008" y="179958"/>
                  </a:lnTo>
                </a:path>
                <a:path w="12049125" h="180339">
                  <a:moveTo>
                    <a:pt x="10834116" y="0"/>
                  </a:moveTo>
                  <a:lnTo>
                    <a:pt x="10834116" y="179958"/>
                  </a:lnTo>
                </a:path>
                <a:path w="12049125" h="180339">
                  <a:moveTo>
                    <a:pt x="10934700" y="0"/>
                  </a:moveTo>
                  <a:lnTo>
                    <a:pt x="10934700" y="179958"/>
                  </a:lnTo>
                </a:path>
                <a:path w="12049125" h="180339">
                  <a:moveTo>
                    <a:pt x="11036808" y="0"/>
                  </a:moveTo>
                  <a:lnTo>
                    <a:pt x="11036808" y="179958"/>
                  </a:lnTo>
                </a:path>
                <a:path w="12049125" h="180339">
                  <a:moveTo>
                    <a:pt x="11137392" y="0"/>
                  </a:moveTo>
                  <a:lnTo>
                    <a:pt x="11137392" y="179958"/>
                  </a:lnTo>
                </a:path>
                <a:path w="12049125" h="180339">
                  <a:moveTo>
                    <a:pt x="11239500" y="0"/>
                  </a:moveTo>
                  <a:lnTo>
                    <a:pt x="11239500" y="179958"/>
                  </a:lnTo>
                </a:path>
                <a:path w="12049125" h="180339">
                  <a:moveTo>
                    <a:pt x="11340084" y="0"/>
                  </a:moveTo>
                  <a:lnTo>
                    <a:pt x="11340084" y="179958"/>
                  </a:lnTo>
                </a:path>
                <a:path w="12049125" h="180339">
                  <a:moveTo>
                    <a:pt x="11440668" y="0"/>
                  </a:moveTo>
                  <a:lnTo>
                    <a:pt x="11440668" y="179958"/>
                  </a:lnTo>
                </a:path>
                <a:path w="12049125" h="180339">
                  <a:moveTo>
                    <a:pt x="11542776" y="0"/>
                  </a:moveTo>
                  <a:lnTo>
                    <a:pt x="11542776" y="179958"/>
                  </a:lnTo>
                </a:path>
                <a:path w="12049125" h="180339">
                  <a:moveTo>
                    <a:pt x="11643360" y="0"/>
                  </a:moveTo>
                  <a:lnTo>
                    <a:pt x="11643360" y="179958"/>
                  </a:lnTo>
                </a:path>
                <a:path w="12049125" h="180339">
                  <a:moveTo>
                    <a:pt x="11745468" y="0"/>
                  </a:moveTo>
                  <a:lnTo>
                    <a:pt x="11745468" y="179958"/>
                  </a:lnTo>
                </a:path>
                <a:path w="12049125" h="180339">
                  <a:moveTo>
                    <a:pt x="11846052" y="0"/>
                  </a:moveTo>
                  <a:lnTo>
                    <a:pt x="11846052" y="179958"/>
                  </a:lnTo>
                </a:path>
                <a:path w="12049125" h="180339">
                  <a:moveTo>
                    <a:pt x="11948160" y="0"/>
                  </a:moveTo>
                  <a:lnTo>
                    <a:pt x="11948160" y="179958"/>
                  </a:lnTo>
                </a:path>
                <a:path w="12049125" h="180339">
                  <a:moveTo>
                    <a:pt x="12048744" y="0"/>
                  </a:moveTo>
                  <a:lnTo>
                    <a:pt x="12048744" y="179958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168395" cy="104851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4007" y="4783882"/>
            <a:ext cx="13822814" cy="1631024"/>
          </a:xfrm>
          <a:prstGeom prst="rect">
            <a:avLst/>
          </a:prstGeom>
        </p:spPr>
        <p:txBody>
          <a:bodyPr vert="horz" wrap="square" lIns="0" tIns="67945" rIns="0" bIns="0" rtlCol="0" anchor="t">
            <a:spAutoFit/>
          </a:bodyPr>
          <a:lstStyle/>
          <a:p>
            <a:pPr marL="12700" marR="5080">
              <a:lnSpc>
                <a:spcPct val="112700"/>
              </a:lnSpc>
              <a:spcBef>
                <a:spcPts val="1250"/>
              </a:spcBef>
            </a:pPr>
            <a:r>
              <a:rPr lang="it-IT" sz="2400">
                <a:solidFill>
                  <a:srgbClr val="FFFFFF"/>
                </a:solidFill>
                <a:latin typeface="Calibri"/>
                <a:cs typeface="Calibri"/>
              </a:rPr>
              <a:t>   Davide Bellini,</a:t>
            </a:r>
            <a:r>
              <a:rPr lang="it-IT" sz="240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it-IT" sz="2400" spc="-10">
                <a:solidFill>
                  <a:srgbClr val="FFFFFF"/>
                </a:solidFill>
                <a:latin typeface="Calibri"/>
                <a:cs typeface="Calibri"/>
              </a:rPr>
              <a:t> Edoardo Mensi Weingrill</a:t>
            </a:r>
            <a:r>
              <a:rPr lang="it-IT" sz="24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lang="it-IT" sz="2400" spc="-45">
                <a:solidFill>
                  <a:srgbClr val="FFFFFF"/>
                </a:solidFill>
                <a:latin typeface="Calibri"/>
                <a:cs typeface="Calibri"/>
              </a:rPr>
              <a:t> Pietro Mirri</a:t>
            </a:r>
            <a:r>
              <a:rPr lang="it-IT" sz="24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lang="it-IT" sz="2400" spc="-55">
                <a:solidFill>
                  <a:srgbClr val="FFFFFF"/>
                </a:solidFill>
                <a:latin typeface="Calibri"/>
                <a:cs typeface="Calibri"/>
              </a:rPr>
              <a:t> Gabriele Nuccio</a:t>
            </a:r>
            <a:endParaRPr lang="it-IT" sz="2400">
              <a:solidFill>
                <a:srgbClr val="000000"/>
              </a:solidFill>
              <a:latin typeface="Calibri"/>
              <a:cs typeface="Calibri"/>
            </a:endParaRPr>
          </a:p>
          <a:p>
            <a:pPr marL="12700" marR="5080">
              <a:lnSpc>
                <a:spcPct val="112700"/>
              </a:lnSpc>
              <a:spcBef>
                <a:spcPts val="1250"/>
              </a:spcBef>
            </a:pPr>
            <a:r>
              <a:rPr lang="it-IT" sz="2400" spc="-10">
                <a:solidFill>
                  <a:srgbClr val="FFFFFF"/>
                </a:solidFill>
                <a:latin typeface="Calibri"/>
                <a:cs typeface="Calibri"/>
              </a:rPr>
              <a:t>   Department</a:t>
            </a:r>
            <a:r>
              <a:rPr lang="it-IT" sz="2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it-IT" sz="24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lang="it-IT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it-IT" sz="2400" err="1">
                <a:solidFill>
                  <a:srgbClr val="FFFFFF"/>
                </a:solidFill>
                <a:latin typeface="Calibri"/>
                <a:cs typeface="Calibri"/>
              </a:rPr>
              <a:t>Aerospace</a:t>
            </a:r>
            <a:r>
              <a:rPr lang="it-IT" sz="2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it-IT" sz="2400">
                <a:solidFill>
                  <a:srgbClr val="FFFFFF"/>
                </a:solidFill>
                <a:latin typeface="Calibri"/>
                <a:cs typeface="Calibri"/>
              </a:rPr>
              <a:t>Science</a:t>
            </a:r>
            <a:r>
              <a:rPr lang="it-IT" sz="2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it-IT" sz="24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lang="it-IT" sz="2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it-IT" sz="2400" spc="-35">
                <a:solidFill>
                  <a:srgbClr val="FFFFFF"/>
                </a:solidFill>
                <a:latin typeface="Calibri"/>
                <a:cs typeface="Calibri"/>
              </a:rPr>
              <a:t>Technology,</a:t>
            </a:r>
            <a:r>
              <a:rPr lang="it-IT" sz="2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it-IT" sz="2400" spc="-10">
                <a:solidFill>
                  <a:srgbClr val="FFFFFF"/>
                </a:solidFill>
                <a:latin typeface="Calibri"/>
                <a:cs typeface="Calibri"/>
              </a:rPr>
              <a:t>Politecnico</a:t>
            </a:r>
            <a:r>
              <a:rPr lang="it-IT" sz="2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it-IT" sz="2400">
                <a:solidFill>
                  <a:srgbClr val="FFFFFF"/>
                </a:solidFill>
                <a:latin typeface="Calibri"/>
                <a:cs typeface="Calibri"/>
              </a:rPr>
              <a:t>di</a:t>
            </a:r>
            <a:r>
              <a:rPr lang="it-IT"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it-IT" sz="2400" spc="-10">
                <a:solidFill>
                  <a:srgbClr val="FFFFFF"/>
                </a:solidFill>
                <a:latin typeface="Calibri"/>
                <a:cs typeface="Calibri"/>
              </a:rPr>
              <a:t>Milano </a:t>
            </a:r>
            <a:endParaRPr lang="it-IT" sz="2400">
              <a:solidFill>
                <a:srgbClr val="000000"/>
              </a:solidFill>
              <a:latin typeface="Calibri"/>
              <a:cs typeface="Calibri"/>
            </a:endParaRPr>
          </a:p>
          <a:p>
            <a:pPr marL="12700" marR="5080">
              <a:lnSpc>
                <a:spcPct val="112700"/>
              </a:lnSpc>
              <a:spcBef>
                <a:spcPts val="1250"/>
              </a:spcBef>
            </a:pPr>
            <a:r>
              <a:rPr lang="it-IT" sz="2400">
                <a:solidFill>
                  <a:srgbClr val="FFFFFF"/>
                </a:solidFill>
                <a:latin typeface="Calibri"/>
                <a:cs typeface="Calibri"/>
              </a:rPr>
              <a:t>   Academic</a:t>
            </a:r>
            <a:r>
              <a:rPr lang="it-IT" sz="2400" spc="-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it-IT" sz="2400" err="1">
                <a:solidFill>
                  <a:srgbClr val="FFFFFF"/>
                </a:solidFill>
                <a:latin typeface="Calibri"/>
                <a:cs typeface="Calibri"/>
              </a:rPr>
              <a:t>year</a:t>
            </a:r>
            <a:r>
              <a:rPr lang="it-IT" sz="2400" spc="-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it-IT" sz="2400" spc="-10">
                <a:solidFill>
                  <a:srgbClr val="FFFFFF"/>
                </a:solidFill>
                <a:latin typeface="Calibri"/>
                <a:cs typeface="Calibri"/>
              </a:rPr>
              <a:t>2023/24</a:t>
            </a:r>
            <a:endParaRPr lang="it-IT" sz="2400">
              <a:latin typeface="Calibri"/>
              <a:cs typeface="Calibri"/>
            </a:endParaRPr>
          </a:p>
        </p:txBody>
      </p:sp>
      <p:sp>
        <p:nvSpPr>
          <p:cNvPr id="8" name="Segnaposto data 7">
            <a:extLst>
              <a:ext uri="{FF2B5EF4-FFF2-40B4-BE49-F238E27FC236}">
                <a16:creationId xmlns:a16="http://schemas.microsoft.com/office/drawing/2014/main" id="{25A262A2-5FCA-2B63-9D10-42433B86DF1E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it-IT"/>
              <a:t>Orbital mechanics - Project Group 2307</a:t>
            </a:r>
            <a:endParaRPr lang="en-US" spc="-50"/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E73CD2A2-115E-213D-5BA3-F51485F48E1D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it-IT"/>
              <a:t>Academic</a:t>
            </a:r>
            <a:r>
              <a:rPr lang="it-IT" spc="-25"/>
              <a:t> </a:t>
            </a:r>
            <a:r>
              <a:rPr lang="it-IT"/>
              <a:t>year</a:t>
            </a:r>
            <a:r>
              <a:rPr lang="it-IT" spc="-45"/>
              <a:t> </a:t>
            </a:r>
            <a:r>
              <a:rPr lang="it-IT" spc="-10"/>
              <a:t>2023/24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3D1FFFC8-52F2-AF35-148E-8899A0CD977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it-IT" spc="-25" smtClean="0"/>
              <a:t>1</a:t>
            </a:fld>
            <a:endParaRPr lang="it-IT" spc="-25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ABE036B-36F1-6DE7-3F0C-0CDF70E6E472}"/>
              </a:ext>
            </a:extLst>
          </p:cNvPr>
          <p:cNvSpPr txBox="1"/>
          <p:nvPr/>
        </p:nvSpPr>
        <p:spPr>
          <a:xfrm>
            <a:off x="-8574" y="4150611"/>
            <a:ext cx="102857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>
                <a:solidFill>
                  <a:schemeClr val="bg1"/>
                </a:solidFill>
              </a:rPr>
              <a:t>  ORBITAL MECHANICS PROJECT ASSIGNMENTS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/>
              <a:t>Interplanetary</a:t>
            </a:r>
            <a:r>
              <a:rPr spc="-105"/>
              <a:t> </a:t>
            </a:r>
            <a:r>
              <a:t>Explorer</a:t>
            </a:r>
            <a:r>
              <a:rPr spc="-65"/>
              <a:t> </a:t>
            </a:r>
            <a:r>
              <a:rPr spc="-10"/>
              <a:t>Mission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t>Academic</a:t>
            </a:r>
            <a:r>
              <a:rPr spc="-25"/>
              <a:t> </a:t>
            </a:r>
            <a:r>
              <a:t>year</a:t>
            </a:r>
            <a:r>
              <a:rPr spc="-45"/>
              <a:t> </a:t>
            </a:r>
            <a:r>
              <a:rPr spc="-10"/>
              <a:t>2023/24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it-IT" dirty="0" err="1"/>
              <a:t>Orbital</a:t>
            </a:r>
            <a:r>
              <a:rPr lang="it-IT" dirty="0"/>
              <a:t> </a:t>
            </a:r>
            <a:r>
              <a:rPr lang="it-IT" dirty="0" err="1"/>
              <a:t>mechanics</a:t>
            </a:r>
            <a:r>
              <a:rPr lang="it-IT" dirty="0"/>
              <a:t> - Project Group 2307</a:t>
            </a:r>
            <a:endParaRPr spc="-5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10</a:t>
            </a:fld>
            <a:endParaRPr spc="-25"/>
          </a:p>
        </p:txBody>
      </p:sp>
      <p:sp>
        <p:nvSpPr>
          <p:cNvPr id="3" name="object 3"/>
          <p:cNvSpPr txBox="1"/>
          <p:nvPr/>
        </p:nvSpPr>
        <p:spPr>
          <a:xfrm>
            <a:off x="309351" y="685862"/>
            <a:ext cx="4796050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200" dirty="0" err="1">
                <a:solidFill>
                  <a:srgbClr val="004D99"/>
                </a:solidFill>
                <a:latin typeface="Calibri"/>
                <a:cs typeface="Calibri"/>
              </a:rPr>
              <a:t>Genetic</a:t>
            </a:r>
            <a:r>
              <a:rPr lang="it-IT" sz="2200" dirty="0">
                <a:solidFill>
                  <a:srgbClr val="004D99"/>
                </a:solidFill>
                <a:latin typeface="Calibri"/>
                <a:cs typeface="Calibri"/>
              </a:rPr>
              <a:t> </a:t>
            </a:r>
            <a:r>
              <a:rPr lang="it-IT" sz="2200" dirty="0" err="1">
                <a:solidFill>
                  <a:srgbClr val="004D99"/>
                </a:solidFill>
                <a:latin typeface="Calibri"/>
                <a:cs typeface="Calibri"/>
              </a:rPr>
              <a:t>Algorithm</a:t>
            </a:r>
            <a:r>
              <a:rPr lang="it-IT" sz="2200" dirty="0">
                <a:solidFill>
                  <a:srgbClr val="004D99"/>
                </a:solidFill>
                <a:latin typeface="Calibri"/>
                <a:cs typeface="Calibri"/>
              </a:rPr>
              <a:t> (3/3) - Second </a:t>
            </a:r>
            <a:r>
              <a:rPr lang="it-IT" sz="2200" dirty="0" err="1">
                <a:solidFill>
                  <a:srgbClr val="004D99"/>
                </a:solidFill>
                <a:latin typeface="Calibri"/>
                <a:cs typeface="Calibri"/>
              </a:rPr>
              <a:t>run</a:t>
            </a:r>
            <a:r>
              <a:rPr lang="it-IT" sz="2200" dirty="0">
                <a:solidFill>
                  <a:srgbClr val="004D99"/>
                </a:solidFill>
                <a:latin typeface="Calibri"/>
                <a:cs typeface="Calibri"/>
              </a:rPr>
              <a:t> 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211680-2B57-9890-FD19-93A8C0B46362}"/>
              </a:ext>
            </a:extLst>
          </p:cNvPr>
          <p:cNvSpPr txBox="1"/>
          <p:nvPr/>
        </p:nvSpPr>
        <p:spPr>
          <a:xfrm>
            <a:off x="284616" y="1290896"/>
            <a:ext cx="5973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2000" b="1" i="0" err="1">
                <a:solidFill>
                  <a:schemeClr val="accent1"/>
                </a:solidFill>
                <a:effectLst/>
                <a:latin typeface="+mn-lt"/>
              </a:rPr>
              <a:t>Aim</a:t>
            </a:r>
            <a:r>
              <a:rPr lang="it-IT" sz="2000" b="1" i="0">
                <a:solidFill>
                  <a:schemeClr val="accent1"/>
                </a:solidFill>
                <a:effectLst/>
                <a:latin typeface="+mn-lt"/>
              </a:rPr>
              <a:t>:    </a:t>
            </a:r>
            <a:r>
              <a:rPr lang="it-IT" i="0" err="1">
                <a:solidFill>
                  <a:schemeClr val="tx1"/>
                </a:solidFill>
                <a:effectLst/>
                <a:latin typeface="+mn-lt"/>
              </a:rPr>
              <a:t>Achieve</a:t>
            </a:r>
            <a:r>
              <a:rPr lang="it-IT" i="0">
                <a:solidFill>
                  <a:schemeClr val="tx1"/>
                </a:solidFill>
                <a:effectLst/>
                <a:latin typeface="+mn-lt"/>
              </a:rPr>
              <a:t> a </a:t>
            </a:r>
            <a:r>
              <a:rPr lang="it-IT" i="0" err="1">
                <a:solidFill>
                  <a:schemeClr val="accent1"/>
                </a:solidFill>
                <a:effectLst/>
                <a:latin typeface="+mn-lt"/>
              </a:rPr>
              <a:t>better</a:t>
            </a:r>
            <a:r>
              <a:rPr lang="it-IT" i="0">
                <a:solidFill>
                  <a:schemeClr val="accent1"/>
                </a:solidFill>
                <a:effectLst/>
                <a:latin typeface="+mn-lt"/>
              </a:rPr>
              <a:t> </a:t>
            </a:r>
            <a:r>
              <a:rPr lang="it-IT" i="0" err="1">
                <a:solidFill>
                  <a:schemeClr val="accent1"/>
                </a:solidFill>
                <a:effectLst/>
                <a:latin typeface="+mn-lt"/>
              </a:rPr>
              <a:t>precision</a:t>
            </a:r>
            <a:r>
              <a:rPr lang="it-IT" i="0">
                <a:solidFill>
                  <a:schemeClr val="accent1"/>
                </a:solidFill>
                <a:effectLst/>
                <a:latin typeface="+mn-lt"/>
              </a:rPr>
              <a:t> </a:t>
            </a:r>
            <a:r>
              <a:rPr lang="it-IT" i="0">
                <a:solidFill>
                  <a:schemeClr val="tx1"/>
                </a:solidFill>
                <a:effectLst/>
                <a:latin typeface="+mn-lt"/>
              </a:rPr>
              <a:t>for the best </a:t>
            </a:r>
            <a:r>
              <a:rPr lang="it-IT" i="0" err="1">
                <a:solidFill>
                  <a:schemeClr val="tx1"/>
                </a:solidFill>
                <a:effectLst/>
                <a:latin typeface="+mn-lt"/>
              </a:rPr>
              <a:t>solution</a:t>
            </a:r>
            <a:r>
              <a:rPr lang="it-IT">
                <a:solidFill>
                  <a:schemeClr val="tx1"/>
                </a:solidFill>
                <a:latin typeface="+mn-lt"/>
              </a:rPr>
              <a:t>.</a:t>
            </a:r>
            <a:endParaRPr lang="en-GB" i="0"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9" name="Picture 8" descr="A graph of different numbers and a number&#10;&#10;Description automatically generated with medium confidence">
            <a:extLst>
              <a:ext uri="{FF2B5EF4-FFF2-40B4-BE49-F238E27FC236}">
                <a16:creationId xmlns:a16="http://schemas.microsoft.com/office/drawing/2014/main" id="{594E8D60-7241-4D2B-338E-60943D9F3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649" y="611378"/>
            <a:ext cx="5317351" cy="558503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C79EC9-96C1-00A1-A107-8F8CA38CB3AE}"/>
                  </a:ext>
                </a:extLst>
              </p:cNvPr>
              <p:cNvSpPr txBox="1"/>
              <p:nvPr/>
            </p:nvSpPr>
            <p:spPr>
              <a:xfrm>
                <a:off x="284616" y="1913721"/>
                <a:ext cx="6179939" cy="169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it-IT" sz="2000" b="1">
                    <a:solidFill>
                      <a:schemeClr val="accent1"/>
                    </a:solidFill>
                    <a:latin typeface="+mn-lt"/>
                  </a:rPr>
                  <a:t>Modifications</a:t>
                </a:r>
                <a:r>
                  <a:rPr lang="it-IT" sz="2000" b="1" i="0">
                    <a:solidFill>
                      <a:schemeClr val="accent1"/>
                    </a:solidFill>
                    <a:effectLst/>
                    <a:latin typeface="+mn-lt"/>
                  </a:rPr>
                  <a:t>: </a:t>
                </a:r>
              </a:p>
              <a:p>
                <a:pPr marL="342900" indent="-342900" algn="l"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:r>
                  <a:rPr lang="it-IT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Time </a:t>
                </a:r>
                <a:r>
                  <a:rPr lang="it-IT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constraints</a:t>
                </a:r>
                <a:r>
                  <a:rPr lang="it-IT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added</a:t>
                </a:r>
                <a:r>
                  <a:rPr lang="it-IT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on the </a:t>
                </a:r>
                <a:r>
                  <a:rPr lang="it-IT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two</a:t>
                </a:r>
                <a:r>
                  <a:rPr lang="it-IT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time of </a:t>
                </a:r>
                <a:r>
                  <a:rPr lang="it-IT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flights</a:t>
                </a:r>
                <a:r>
                  <a:rPr lang="it-IT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:   </a:t>
                </a:r>
              </a:p>
              <a:p>
                <a:pPr algn="l">
                  <a:buClr>
                    <a:schemeClr val="tx2"/>
                  </a:buClr>
                </a:pPr>
                <a:r>
                  <a:rPr lang="it-IT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       </a:t>
                </a:r>
                <a:r>
                  <a:rPr lang="it-IT" b="1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rPr>
                  <a:t>± 20</a:t>
                </a:r>
                <a14:m>
                  <m:oMath xmlns:m="http://schemas.openxmlformats.org/officeDocument/2006/math">
                    <m:r>
                      <a:rPr lang="it-IT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days</m:t>
                    </m:r>
                    <m:r>
                      <a:rPr lang="it-IT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for</m:t>
                    </m:r>
                    <m:r>
                      <a:rPr lang="it-IT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𝑻𝒐</m:t>
                    </m:r>
                    <m:sSub>
                      <m:sSubPr>
                        <m:ctrlPr>
                          <a:rPr lang="it-IT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it-IT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m:rPr>
                        <m:sty m:val="p"/>
                      </m:rP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and</m:t>
                    </m:r>
                    <m:r>
                      <a:rPr lang="it-IT" b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it-IT" b="1" dirty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rPr>
                  <a:t>± 9 </a:t>
                </a:r>
                <a:r>
                  <a:rPr lang="it-IT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days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it-IT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𝑻𝒐𝑭</m:t>
                        </m:r>
                      </m:e>
                      <m:sub>
                        <m:r>
                          <a:rPr lang="it-IT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rPr>
                  <a:t> </a:t>
                </a:r>
              </a:p>
              <a:p>
                <a:pPr algn="l">
                  <a:buClr>
                    <a:schemeClr val="tx2"/>
                  </a:buClr>
                </a:pPr>
                <a:endParaRPr lang="en-GB" sz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342900" indent="-342900" algn="l"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:r>
                  <a:rPr lang="en-GB" b="1" dirty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rPr>
                  <a:t>Options</a:t>
                </a:r>
                <a:r>
                  <a:rPr lang="en-GB" dirty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rPr>
                  <a:t>: </a:t>
                </a:r>
                <a:r>
                  <a:rPr lang="en-GB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reduced population size for shorter computational time, implementation of a minimizing function </a:t>
                </a:r>
                <a:r>
                  <a:rPr lang="en-GB" b="1" i="1" dirty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rPr>
                  <a:t>‘</a:t>
                </a:r>
                <a:r>
                  <a:rPr lang="en-GB" b="1" i="1" dirty="0" err="1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rPr>
                  <a:t>fmincon</a:t>
                </a:r>
                <a:r>
                  <a:rPr lang="en-GB" b="1" i="1" dirty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rPr>
                  <a:t>’.</a:t>
                </a:r>
                <a:endParaRPr lang="en-GB" dirty="0">
                  <a:solidFill>
                    <a:schemeClr val="accent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C79EC9-96C1-00A1-A107-8F8CA38CB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16" y="1913721"/>
                <a:ext cx="6179939" cy="1692771"/>
              </a:xfrm>
              <a:prstGeom prst="rect">
                <a:avLst/>
              </a:prstGeom>
              <a:blipFill>
                <a:blip r:embed="rId4"/>
                <a:stretch>
                  <a:fillRect l="-1086" t="-2158" r="-99" b="-46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345E00-3F09-B1CA-BE89-086B0A536593}"/>
                  </a:ext>
                </a:extLst>
              </p:cNvPr>
              <p:cNvSpPr txBox="1"/>
              <p:nvPr/>
            </p:nvSpPr>
            <p:spPr>
              <a:xfrm>
                <a:off x="313256" y="3833875"/>
                <a:ext cx="6151299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it-IT" sz="2000" b="1" i="0" err="1">
                    <a:solidFill>
                      <a:schemeClr val="accent1"/>
                    </a:solidFill>
                    <a:effectLst/>
                    <a:latin typeface="Söhne"/>
                  </a:rPr>
                  <a:t>Results</a:t>
                </a:r>
                <a:r>
                  <a:rPr lang="it-IT" sz="2000" b="1" i="0" dirty="0">
                    <a:solidFill>
                      <a:schemeClr val="accent1"/>
                    </a:solidFill>
                    <a:effectLst/>
                    <a:latin typeface="Söhne"/>
                  </a:rPr>
                  <a:t>:</a:t>
                </a:r>
                <a:r>
                  <a:rPr lang="it-IT" sz="2000" b="1" i="0" dirty="0">
                    <a:solidFill>
                      <a:schemeClr val="tx2"/>
                    </a:solidFill>
                    <a:effectLst/>
                    <a:latin typeface="Söhne"/>
                  </a:rPr>
                  <a:t>  </a:t>
                </a:r>
                <a:r>
                  <a:rPr lang="it-IT" sz="2000" i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</a:t>
                </a:r>
                <a:r>
                  <a:rPr lang="it-IT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he </a:t>
                </a:r>
                <a:r>
                  <a:rPr lang="it-IT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algorithm</a:t>
                </a:r>
                <a:r>
                  <a:rPr lang="it-IT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find</a:t>
                </a:r>
                <a:r>
                  <a:rPr lang="it-IT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the </a:t>
                </a:r>
                <a:r>
                  <a:rPr lang="it-IT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rPr>
                  <a:t>best </a:t>
                </a:r>
                <a:r>
                  <a:rPr lang="it-IT" err="1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rPr>
                  <a:t>individual</a:t>
                </a:r>
                <a:r>
                  <a:rPr lang="it-IT" dirty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associated</a:t>
                </a:r>
                <a:r>
                  <a:rPr lang="it-IT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to 	 the </a:t>
                </a:r>
                <a14:m>
                  <m:oMath xmlns:m="http://schemas.openxmlformats.org/officeDocument/2006/math">
                    <m:r>
                      <a:rPr lang="it-IT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𝚫</m:t>
                    </m:r>
                    <m:sSub>
                      <m:sSubPr>
                        <m:ctrlPr>
                          <a:rPr lang="it-IT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it-IT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𝑽</m:t>
                        </m:r>
                      </m:e>
                      <m:sub>
                        <m:r>
                          <a:rPr lang="it-IT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𝒎𝒊𝒏</m:t>
                        </m:r>
                      </m:sub>
                    </m:sSub>
                  </m:oMath>
                </a14:m>
                <a:r>
                  <a:rPr lang="it-IT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for </a:t>
                </a:r>
                <a:r>
                  <a:rPr lang="it-IT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each</a:t>
                </a:r>
                <a:r>
                  <a:rPr lang="it-IT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variable</a:t>
                </a:r>
                <a:r>
                  <a:rPr lang="it-IT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in mjd2000 [day].</a:t>
                </a:r>
                <a:endParaRPr lang="en-GB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345E00-3F09-B1CA-BE89-086B0A536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256" y="3833875"/>
                <a:ext cx="6151299" cy="677108"/>
              </a:xfrm>
              <a:prstGeom prst="rect">
                <a:avLst/>
              </a:prstGeom>
              <a:blipFill>
                <a:blip r:embed="rId5"/>
                <a:stretch>
                  <a:fillRect l="-991" t="-5405" b="-135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93B6A8C-8DC6-387B-8938-0AC04BF5B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526961"/>
              </p:ext>
            </p:extLst>
          </p:nvPr>
        </p:nvGraphicFramePr>
        <p:xfrm>
          <a:off x="237103" y="4919684"/>
          <a:ext cx="6227452" cy="11887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865995">
                  <a:extLst>
                    <a:ext uri="{9D8B030D-6E8A-4147-A177-3AD203B41FA5}">
                      <a16:colId xmlns:a16="http://schemas.microsoft.com/office/drawing/2014/main" val="2776261099"/>
                    </a:ext>
                  </a:extLst>
                </a:gridCol>
                <a:gridCol w="2311586">
                  <a:extLst>
                    <a:ext uri="{9D8B030D-6E8A-4147-A177-3AD203B41FA5}">
                      <a16:colId xmlns:a16="http://schemas.microsoft.com/office/drawing/2014/main" val="2373973303"/>
                    </a:ext>
                  </a:extLst>
                </a:gridCol>
                <a:gridCol w="2049871">
                  <a:extLst>
                    <a:ext uri="{9D8B030D-6E8A-4147-A177-3AD203B41FA5}">
                      <a16:colId xmlns:a16="http://schemas.microsoft.com/office/drawing/2014/main" val="1965738591"/>
                    </a:ext>
                  </a:extLst>
                </a:gridCol>
              </a:tblGrid>
              <a:tr h="706840">
                <a:tc>
                  <a:txBody>
                    <a:bodyPr/>
                    <a:lstStyle/>
                    <a:p>
                      <a:pPr algn="ctr"/>
                      <a:r>
                        <a:rPr lang="it-IT" sz="1600" b="1" i="1">
                          <a:solidFill>
                            <a:schemeClr val="tx2"/>
                          </a:solidFill>
                        </a:rPr>
                        <a:t>Time from first possible departure [day] </a:t>
                      </a:r>
                      <a:endParaRPr lang="en-GB" sz="1600" b="1" i="1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i="1">
                          <a:solidFill>
                            <a:schemeClr val="tx2"/>
                          </a:solidFill>
                        </a:rPr>
                        <a:t>Time of flight</a:t>
                      </a:r>
                    </a:p>
                    <a:p>
                      <a:pPr algn="ctr"/>
                      <a:r>
                        <a:rPr lang="it-IT" sz="1600" b="1" i="1">
                          <a:solidFill>
                            <a:schemeClr val="tx2"/>
                          </a:solidFill>
                        </a:rPr>
                        <a:t>Earth-Venus</a:t>
                      </a:r>
                    </a:p>
                    <a:p>
                      <a:pPr algn="ctr"/>
                      <a:r>
                        <a:rPr lang="it-IT" sz="1600" b="1" i="1">
                          <a:solidFill>
                            <a:schemeClr val="tx2"/>
                          </a:solidFill>
                        </a:rPr>
                        <a:t>[day]</a:t>
                      </a:r>
                      <a:endParaRPr lang="en-GB" sz="1600" b="1" i="1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i="1">
                          <a:solidFill>
                            <a:schemeClr val="tx2"/>
                          </a:solidFill>
                        </a:rPr>
                        <a:t>Time of flight</a:t>
                      </a:r>
                    </a:p>
                    <a:p>
                      <a:pPr algn="ctr"/>
                      <a:r>
                        <a:rPr lang="it-IT" sz="1600" b="1" i="1">
                          <a:solidFill>
                            <a:schemeClr val="tx2"/>
                          </a:solidFill>
                        </a:rPr>
                        <a:t>Venus-Mercury </a:t>
                      </a:r>
                    </a:p>
                    <a:p>
                      <a:pPr algn="ctr"/>
                      <a:r>
                        <a:rPr lang="it-IT" sz="1600" b="1" i="1">
                          <a:solidFill>
                            <a:schemeClr val="tx2"/>
                          </a:solidFill>
                        </a:rPr>
                        <a:t>[day]</a:t>
                      </a:r>
                      <a:endParaRPr lang="en-GB" sz="1600" b="1" i="1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5510852"/>
                  </a:ext>
                </a:extLst>
              </a:tr>
              <a:tr h="350047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10584</a:t>
                      </a:r>
                      <a:r>
                        <a:rPr lang="en-GB" dirty="0"/>
                        <a:t>.941472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93</a:t>
                      </a:r>
                      <a:r>
                        <a:rPr lang="en-GB" dirty="0"/>
                        <a:t>.563069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48</a:t>
                      </a:r>
                      <a:r>
                        <a:rPr lang="en-GB" dirty="0"/>
                        <a:t>.857209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5633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1295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/>
              <a:t>Interplanetary</a:t>
            </a:r>
            <a:r>
              <a:rPr spc="-105"/>
              <a:t> </a:t>
            </a:r>
            <a:r>
              <a:t>Explorer</a:t>
            </a:r>
            <a:r>
              <a:rPr spc="-65"/>
              <a:t> </a:t>
            </a:r>
            <a:r>
              <a:rPr spc="-10"/>
              <a:t>Mission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t>Academic</a:t>
            </a:r>
            <a:r>
              <a:rPr spc="-25"/>
              <a:t> </a:t>
            </a:r>
            <a:r>
              <a:t>year</a:t>
            </a:r>
            <a:r>
              <a:rPr spc="-45"/>
              <a:t> </a:t>
            </a:r>
            <a:r>
              <a:rPr spc="-10"/>
              <a:t>2023/24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it-IT"/>
              <a:t>Orbital mechanics - Project Group 2307</a:t>
            </a:r>
            <a:endParaRPr spc="-5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11</a:t>
            </a:fld>
            <a:endParaRPr spc="-25"/>
          </a:p>
        </p:txBody>
      </p:sp>
      <p:sp>
        <p:nvSpPr>
          <p:cNvPr id="3" name="object 3"/>
          <p:cNvSpPr txBox="1"/>
          <p:nvPr/>
        </p:nvSpPr>
        <p:spPr>
          <a:xfrm>
            <a:off x="374700" y="675259"/>
            <a:ext cx="1153858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>
                <a:solidFill>
                  <a:srgbClr val="004D99"/>
                </a:solidFill>
                <a:latin typeface="Calibri"/>
                <a:cs typeface="Calibri"/>
              </a:rPr>
              <a:t>Mission</a:t>
            </a:r>
            <a:r>
              <a:rPr sz="2200" spc="-60">
                <a:solidFill>
                  <a:srgbClr val="004D99"/>
                </a:solidFill>
                <a:latin typeface="Calibri"/>
                <a:cs typeface="Calibri"/>
              </a:rPr>
              <a:t> </a:t>
            </a:r>
            <a:r>
              <a:rPr sz="2200">
                <a:solidFill>
                  <a:srgbClr val="004D99"/>
                </a:solidFill>
                <a:latin typeface="Calibri"/>
                <a:cs typeface="Calibri"/>
              </a:rPr>
              <a:t>analysis</a:t>
            </a:r>
            <a:r>
              <a:rPr sz="2200" spc="-70">
                <a:solidFill>
                  <a:srgbClr val="004D99"/>
                </a:solidFill>
                <a:latin typeface="Calibri"/>
                <a:cs typeface="Calibri"/>
              </a:rPr>
              <a:t> </a:t>
            </a:r>
            <a:r>
              <a:rPr sz="2200">
                <a:solidFill>
                  <a:srgbClr val="004D99"/>
                </a:solidFill>
                <a:latin typeface="Calibri"/>
                <a:cs typeface="Calibri"/>
              </a:rPr>
              <a:t>outputs</a:t>
            </a:r>
            <a:r>
              <a:rPr sz="2200" spc="-55">
                <a:solidFill>
                  <a:srgbClr val="004D99"/>
                </a:solidFill>
                <a:latin typeface="Calibri"/>
                <a:cs typeface="Calibri"/>
              </a:rPr>
              <a:t> </a:t>
            </a:r>
            <a:r>
              <a:rPr sz="2200" spc="-10">
                <a:solidFill>
                  <a:srgbClr val="004D99"/>
                </a:solidFill>
                <a:latin typeface="Calibri"/>
                <a:cs typeface="Calibri"/>
              </a:rPr>
              <a:t>(1/</a:t>
            </a:r>
            <a:r>
              <a:rPr lang="it-IT" sz="2200" spc="-10">
                <a:solidFill>
                  <a:srgbClr val="004D99"/>
                </a:solidFill>
                <a:latin typeface="Calibri"/>
                <a:cs typeface="Calibri"/>
              </a:rPr>
              <a:t>4</a:t>
            </a:r>
            <a:r>
              <a:rPr sz="2200" spc="-10">
                <a:solidFill>
                  <a:srgbClr val="004D99"/>
                </a:solidFill>
                <a:latin typeface="Calibri"/>
                <a:cs typeface="Calibri"/>
              </a:rPr>
              <a:t>)</a:t>
            </a:r>
            <a:r>
              <a:rPr lang="it-IT" sz="2200" spc="-10">
                <a:solidFill>
                  <a:srgbClr val="004D99"/>
                </a:solidFill>
                <a:latin typeface="Calibri"/>
                <a:cs typeface="Calibri"/>
              </a:rPr>
              <a:t> - </a:t>
            </a:r>
            <a:r>
              <a:rPr lang="it-IT" sz="2200" spc="-10" err="1">
                <a:solidFill>
                  <a:srgbClr val="004D99"/>
                </a:solidFill>
                <a:latin typeface="Calibri"/>
                <a:cs typeface="Calibri"/>
              </a:rPr>
              <a:t>Heliocentric</a:t>
            </a:r>
            <a:r>
              <a:rPr lang="it-IT" sz="2200" spc="-10">
                <a:solidFill>
                  <a:srgbClr val="004D99"/>
                </a:solidFill>
                <a:latin typeface="Calibri"/>
                <a:cs typeface="Calibri"/>
              </a:rPr>
              <a:t> </a:t>
            </a:r>
            <a:r>
              <a:rPr lang="it-IT" sz="2200" spc="-10" err="1">
                <a:solidFill>
                  <a:srgbClr val="004D99"/>
                </a:solidFill>
                <a:latin typeface="Calibri"/>
                <a:cs typeface="Calibri"/>
              </a:rPr>
              <a:t>trajectory</a:t>
            </a:r>
            <a:r>
              <a:rPr lang="it-IT" sz="2200" spc="-10">
                <a:solidFill>
                  <a:srgbClr val="004D99"/>
                </a:solidFill>
                <a:latin typeface="Calibri"/>
                <a:cs typeface="Calibri"/>
              </a:rPr>
              <a:t> </a:t>
            </a:r>
            <a:endParaRPr sz="2200">
              <a:latin typeface="Calibri"/>
              <a:cs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27014FD-8B9E-B387-0EF1-B4C8A7D5B7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1005545"/>
                  </p:ext>
                </p:extLst>
              </p:nvPr>
            </p:nvGraphicFramePr>
            <p:xfrm>
              <a:off x="1072197" y="2132698"/>
              <a:ext cx="10047604" cy="979043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3348853">
                      <a:extLst>
                        <a:ext uri="{9D8B030D-6E8A-4147-A177-3AD203B41FA5}">
                          <a16:colId xmlns:a16="http://schemas.microsoft.com/office/drawing/2014/main" val="1980916819"/>
                        </a:ext>
                      </a:extLst>
                    </a:gridCol>
                    <a:gridCol w="3348853">
                      <a:extLst>
                        <a:ext uri="{9D8B030D-6E8A-4147-A177-3AD203B41FA5}">
                          <a16:colId xmlns:a16="http://schemas.microsoft.com/office/drawing/2014/main" val="1394406031"/>
                        </a:ext>
                      </a:extLst>
                    </a:gridCol>
                    <a:gridCol w="3349898">
                      <a:extLst>
                        <a:ext uri="{9D8B030D-6E8A-4147-A177-3AD203B41FA5}">
                          <a16:colId xmlns:a16="http://schemas.microsoft.com/office/drawing/2014/main" val="410837419"/>
                        </a:ext>
                      </a:extLst>
                    </a:gridCol>
                  </a:tblGrid>
                  <a:tr h="23079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i="1" kern="100" dirty="0">
                              <a:solidFill>
                                <a:schemeClr val="tx2"/>
                              </a:solidFill>
                              <a:effectLst/>
                            </a:rPr>
                            <a:t>DEPARTURE</a:t>
                          </a:r>
                          <a:endParaRPr lang="en-GB" sz="1600" i="1" kern="100" dirty="0">
                            <a:solidFill>
                              <a:schemeClr val="tx2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i="1" kern="100" dirty="0">
                              <a:solidFill>
                                <a:schemeClr val="tx2"/>
                              </a:solidFill>
                              <a:effectLst/>
                            </a:rPr>
                            <a:t>FLYBY</a:t>
                          </a:r>
                          <a:endParaRPr lang="en-GB" sz="1600" i="1" kern="100" dirty="0">
                            <a:solidFill>
                              <a:schemeClr val="tx2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i="1" kern="100" dirty="0">
                              <a:solidFill>
                                <a:schemeClr val="tx2"/>
                              </a:solidFill>
                              <a:effectLst/>
                            </a:rPr>
                            <a:t>ARRIVAL</a:t>
                          </a:r>
                          <a:endParaRPr lang="en-GB" sz="1600" i="1" kern="100" dirty="0">
                            <a:solidFill>
                              <a:schemeClr val="tx2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6457364"/>
                      </a:ext>
                    </a:extLst>
                  </a:tr>
                  <a:tr h="68021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b="0" kern="100">
                              <a:effectLst/>
                            </a:rPr>
                            <a:t>December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GB" sz="1600" b="0" i="1" ker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b="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e>
                                <m:sup>
                                  <m:r>
                                    <a:rPr lang="en-GB" sz="1600" b="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𝑡h</m:t>
                                  </m:r>
                                </m:sup>
                              </m:sSup>
                              <m:r>
                                <a:rPr lang="it-IT" sz="1600" b="0" kern="100" smtClean="0">
                                  <a:effectLst/>
                                  <a:latin typeface="Cambria Math" panose="02040503050406030204" pitchFamily="18" charset="0"/>
                                </a:rPr>
                                <m:t>, 2057</m:t>
                              </m:r>
                            </m:oMath>
                          </a14:m>
                          <a:endParaRPr lang="it-IT" sz="1600" b="0" kern="10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16:50:58</m:t>
                                </m:r>
                              </m:oMath>
                            </m:oMathPara>
                          </a14:m>
                          <a:endParaRPr lang="en-GB" sz="1600" b="0" kern="100">
                            <a:solidFill>
                              <a:srgbClr val="2E74B5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b="0" kern="100">
                              <a:effectLst/>
                            </a:rPr>
                            <a:t>March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GB" sz="1600" b="0" i="1" ker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b="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27</m:t>
                                  </m:r>
                                </m:e>
                                <m:sup>
                                  <m:r>
                                    <a:rPr lang="en-GB" sz="1600" b="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𝑡h</m:t>
                                  </m:r>
                                </m:sup>
                              </m:sSup>
                              <m:r>
                                <a:rPr lang="it-IT" sz="1600" b="0" kern="100" smtClean="0">
                                  <a:effectLst/>
                                  <a:latin typeface="Cambria Math" panose="02040503050406030204" pitchFamily="18" charset="0"/>
                                </a:rPr>
                                <m:t>, 2057</m:t>
                              </m:r>
                            </m:oMath>
                          </a14:m>
                          <a:endParaRPr lang="it-IT" sz="1600" b="0" kern="10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2:49:07</m:t>
                                </m:r>
                              </m:oMath>
                            </m:oMathPara>
                          </a14:m>
                          <a:endParaRPr lang="en-GB" sz="1600" b="0" kern="100">
                            <a:solidFill>
                              <a:srgbClr val="2E74B5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b="0" kern="100" dirty="0">
                              <a:effectLst/>
                            </a:rPr>
                            <a:t>May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GB" sz="1600" b="0" i="1" ker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b="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sup>
                                  <m:r>
                                    <a:rPr lang="en-GB" sz="1600" b="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𝑡h</m:t>
                                  </m:r>
                                </m:sup>
                              </m:sSup>
                              <m:r>
                                <a:rPr lang="it-IT" sz="1600" b="0" kern="100" smtClean="0">
                                  <a:effectLst/>
                                  <a:latin typeface="Cambria Math" panose="02040503050406030204" pitchFamily="18" charset="0"/>
                                </a:rPr>
                                <m:t>, 2057</m:t>
                              </m:r>
                            </m:oMath>
                          </a14:m>
                          <a:endParaRPr lang="it-IT" sz="1600" b="0" kern="100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12:30:50</m:t>
                                </m:r>
                              </m:oMath>
                            </m:oMathPara>
                          </a14:m>
                          <a:endParaRPr lang="en-GB" sz="1600" b="0" kern="100" dirty="0">
                            <a:solidFill>
                              <a:srgbClr val="2E74B5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50397500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27014FD-8B9E-B387-0EF1-B4C8A7D5B7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1005545"/>
                  </p:ext>
                </p:extLst>
              </p:nvPr>
            </p:nvGraphicFramePr>
            <p:xfrm>
              <a:off x="1072197" y="2132698"/>
              <a:ext cx="10047604" cy="979043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3348853">
                      <a:extLst>
                        <a:ext uri="{9D8B030D-6E8A-4147-A177-3AD203B41FA5}">
                          <a16:colId xmlns:a16="http://schemas.microsoft.com/office/drawing/2014/main" val="1980916819"/>
                        </a:ext>
                      </a:extLst>
                    </a:gridCol>
                    <a:gridCol w="3348853">
                      <a:extLst>
                        <a:ext uri="{9D8B030D-6E8A-4147-A177-3AD203B41FA5}">
                          <a16:colId xmlns:a16="http://schemas.microsoft.com/office/drawing/2014/main" val="1394406031"/>
                        </a:ext>
                      </a:extLst>
                    </a:gridCol>
                    <a:gridCol w="3349898">
                      <a:extLst>
                        <a:ext uri="{9D8B030D-6E8A-4147-A177-3AD203B41FA5}">
                          <a16:colId xmlns:a16="http://schemas.microsoft.com/office/drawing/2014/main" val="410837419"/>
                        </a:ext>
                      </a:extLst>
                    </a:gridCol>
                  </a:tblGrid>
                  <a:tr h="24930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i="1" kern="100" dirty="0">
                              <a:solidFill>
                                <a:schemeClr val="tx2"/>
                              </a:solidFill>
                              <a:effectLst/>
                            </a:rPr>
                            <a:t>DEPARTURE</a:t>
                          </a:r>
                          <a:endParaRPr lang="en-GB" sz="1600" i="1" kern="100" dirty="0">
                            <a:solidFill>
                              <a:schemeClr val="tx2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i="1" kern="100" dirty="0">
                              <a:solidFill>
                                <a:schemeClr val="tx2"/>
                              </a:solidFill>
                              <a:effectLst/>
                            </a:rPr>
                            <a:t>FLYBY</a:t>
                          </a:r>
                          <a:endParaRPr lang="en-GB" sz="1600" i="1" kern="100" dirty="0">
                            <a:solidFill>
                              <a:schemeClr val="tx2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i="1" kern="100" dirty="0">
                              <a:solidFill>
                                <a:schemeClr val="tx2"/>
                              </a:solidFill>
                              <a:effectLst/>
                            </a:rPr>
                            <a:t>ARRIVAL</a:t>
                          </a:r>
                          <a:endParaRPr lang="en-GB" sz="1600" i="1" kern="100" dirty="0">
                            <a:solidFill>
                              <a:schemeClr val="tx2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6457364"/>
                      </a:ext>
                    </a:extLst>
                  </a:tr>
                  <a:tr h="72974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41322" r="-200182" b="-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00000" t="-41322" r="-100182" b="-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00000" t="-41322" r="-182" b="-8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39750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C74FFF02-0179-DCC2-814F-275C6112AC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0648452"/>
                  </p:ext>
                </p:extLst>
              </p:nvPr>
            </p:nvGraphicFramePr>
            <p:xfrm>
              <a:off x="1120880" y="4100457"/>
              <a:ext cx="10047605" cy="1858837"/>
            </p:xfrm>
            <a:graphic>
              <a:graphicData uri="http://schemas.openxmlformats.org/drawingml/2006/table">
                <a:tbl>
                  <a:tblPr firstRow="1" firstCol="1" bandRow="1">
                    <a:tableStyleId>{BC89EF96-8CEA-46FF-86C4-4CE0E7609802}</a:tableStyleId>
                  </a:tblPr>
                  <a:tblGrid>
                    <a:gridCol w="1459330">
                      <a:extLst>
                        <a:ext uri="{9D8B030D-6E8A-4147-A177-3AD203B41FA5}">
                          <a16:colId xmlns:a16="http://schemas.microsoft.com/office/drawing/2014/main" val="1388436401"/>
                        </a:ext>
                      </a:extLst>
                    </a:gridCol>
                    <a:gridCol w="1214545">
                      <a:extLst>
                        <a:ext uri="{9D8B030D-6E8A-4147-A177-3AD203B41FA5}">
                          <a16:colId xmlns:a16="http://schemas.microsoft.com/office/drawing/2014/main" val="487875697"/>
                        </a:ext>
                      </a:extLst>
                    </a:gridCol>
                    <a:gridCol w="1205171">
                      <a:extLst>
                        <a:ext uri="{9D8B030D-6E8A-4147-A177-3AD203B41FA5}">
                          <a16:colId xmlns:a16="http://schemas.microsoft.com/office/drawing/2014/main" val="3281420678"/>
                        </a:ext>
                      </a:extLst>
                    </a:gridCol>
                    <a:gridCol w="1214545">
                      <a:extLst>
                        <a:ext uri="{9D8B030D-6E8A-4147-A177-3AD203B41FA5}">
                          <a16:colId xmlns:a16="http://schemas.microsoft.com/office/drawing/2014/main" val="2390309750"/>
                        </a:ext>
                      </a:extLst>
                    </a:gridCol>
                    <a:gridCol w="1215587">
                      <a:extLst>
                        <a:ext uri="{9D8B030D-6E8A-4147-A177-3AD203B41FA5}">
                          <a16:colId xmlns:a16="http://schemas.microsoft.com/office/drawing/2014/main" val="3669988713"/>
                        </a:ext>
                      </a:extLst>
                    </a:gridCol>
                    <a:gridCol w="1215587">
                      <a:extLst>
                        <a:ext uri="{9D8B030D-6E8A-4147-A177-3AD203B41FA5}">
                          <a16:colId xmlns:a16="http://schemas.microsoft.com/office/drawing/2014/main" val="1982018926"/>
                        </a:ext>
                      </a:extLst>
                    </a:gridCol>
                    <a:gridCol w="1286419">
                      <a:extLst>
                        <a:ext uri="{9D8B030D-6E8A-4147-A177-3AD203B41FA5}">
                          <a16:colId xmlns:a16="http://schemas.microsoft.com/office/drawing/2014/main" val="3652222810"/>
                        </a:ext>
                      </a:extLst>
                    </a:gridCol>
                    <a:gridCol w="1236421">
                      <a:extLst>
                        <a:ext uri="{9D8B030D-6E8A-4147-A177-3AD203B41FA5}">
                          <a16:colId xmlns:a16="http://schemas.microsoft.com/office/drawing/2014/main" val="4193574746"/>
                        </a:ext>
                      </a:extLst>
                    </a:gridCol>
                  </a:tblGrid>
                  <a:tr h="416688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800" b="1" kern="100">
                              <a:solidFill>
                                <a:schemeClr val="tx2"/>
                              </a:solidFill>
                              <a:effectLst/>
                            </a:rPr>
                            <a:t> </a:t>
                          </a:r>
                          <a:endParaRPr lang="en-GB" sz="1800" b="1" kern="100">
                            <a:solidFill>
                              <a:schemeClr val="tx2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b="1" i="1" kern="100" dirty="0">
                              <a:solidFill>
                                <a:schemeClr val="tx2"/>
                              </a:solidFill>
                              <a:effectLst/>
                            </a:rPr>
                            <a:t>a</a:t>
                          </a: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b="1" i="1" kern="100" dirty="0">
                              <a:solidFill>
                                <a:schemeClr val="tx2"/>
                              </a:solidFill>
                              <a:effectLst/>
                            </a:rPr>
                            <a:t> [km*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GB" sz="1600" b="1" i="1" kern="0">
                                      <a:solidFill>
                                        <a:schemeClr val="tx2"/>
                                      </a:solidFill>
                                      <a:effectLst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b="1" i="1" kern="100">
                                      <a:solidFill>
                                        <a:schemeClr val="tx2"/>
                                      </a:solidFill>
                                      <a:effectLst/>
                                    </a:rPr>
                                    <m:t>𝟏𝟎</m:t>
                                  </m:r>
                                </m:e>
                                <m:sup>
                                  <m:r>
                                    <a:rPr lang="en-GB" sz="1600" b="1" i="1" kern="100">
                                      <a:solidFill>
                                        <a:schemeClr val="tx2"/>
                                      </a:solidFill>
                                      <a:effectLst/>
                                    </a:rPr>
                                    <m:t>𝟔</m:t>
                                  </m:r>
                                </m:sup>
                              </m:sSup>
                            </m:oMath>
                          </a14:m>
                          <a:r>
                            <a:rPr lang="en-GB" sz="1600" b="1" i="1" kern="100" dirty="0">
                              <a:solidFill>
                                <a:schemeClr val="tx2"/>
                              </a:solidFill>
                              <a:effectLst/>
                            </a:rPr>
                            <a:t>]</a:t>
                          </a:r>
                          <a:endParaRPr lang="en-GB" sz="1600" b="1" i="1" kern="100" dirty="0">
                            <a:solidFill>
                              <a:schemeClr val="tx2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b="1" i="1" kern="100" dirty="0">
                              <a:solidFill>
                                <a:schemeClr val="tx2"/>
                              </a:solidFill>
                              <a:effectLst/>
                            </a:rPr>
                            <a:t>e </a:t>
                          </a: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b="1" i="1" kern="100" dirty="0">
                              <a:solidFill>
                                <a:schemeClr val="tx2"/>
                              </a:solidFill>
                              <a:effectLst/>
                            </a:rPr>
                            <a:t>[-]</a:t>
                          </a:r>
                          <a:endParaRPr lang="en-GB" sz="1600" b="1" i="1" kern="100" dirty="0">
                            <a:solidFill>
                              <a:schemeClr val="tx2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b="1" i="1" kern="100">
                              <a:solidFill>
                                <a:schemeClr val="tx2"/>
                              </a:solidFill>
                              <a:effectLst/>
                            </a:rPr>
                            <a:t>i</a:t>
                          </a: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b="1" i="1" kern="100">
                              <a:solidFill>
                                <a:schemeClr val="tx2"/>
                              </a:solidFill>
                              <a:effectLst/>
                            </a:rPr>
                            <a:t> [deg]</a:t>
                          </a:r>
                          <a:endParaRPr lang="en-GB" sz="1600" b="1" i="1" kern="100">
                            <a:solidFill>
                              <a:schemeClr val="tx2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b="1" i="1" kern="100">
                              <a:solidFill>
                                <a:schemeClr val="tx2"/>
                              </a:solidFill>
                              <a:effectLst/>
                            </a:rPr>
                            <a:t>Ω</a:t>
                          </a: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b="1" i="1" kern="100">
                              <a:solidFill>
                                <a:schemeClr val="tx2"/>
                              </a:solidFill>
                              <a:effectLst/>
                            </a:rPr>
                            <a:t> [deg]</a:t>
                          </a:r>
                          <a:endParaRPr lang="en-GB" sz="1600" b="1" i="1" kern="100">
                            <a:solidFill>
                              <a:schemeClr val="tx2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b="1" i="1" kern="100">
                              <a:solidFill>
                                <a:schemeClr val="tx2"/>
                              </a:solidFill>
                              <a:effectLst/>
                            </a:rPr>
                            <a:t>ω</a:t>
                          </a: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b="1" i="1" kern="100">
                              <a:solidFill>
                                <a:schemeClr val="tx2"/>
                              </a:solidFill>
                              <a:effectLst/>
                            </a:rPr>
                            <a:t> [deg]</a:t>
                          </a:r>
                          <a:endParaRPr lang="en-GB" sz="1600" b="1" i="1" kern="100">
                            <a:solidFill>
                              <a:schemeClr val="tx2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600" b="1" i="1" kern="0" smtClean="0">
                                        <a:solidFill>
                                          <a:schemeClr val="tx2"/>
                                        </a:solidFill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1" i="1" kern="100">
                                        <a:solidFill>
                                          <a:schemeClr val="tx2"/>
                                        </a:solidFill>
                                        <a:effectLst/>
                                      </a:rPr>
                                      <m:t>𝝑</m:t>
                                    </m:r>
                                  </m:e>
                                  <m:sub>
                                    <m:r>
                                      <a:rPr lang="en-GB" sz="1600" b="1" i="1" kern="100">
                                        <a:solidFill>
                                          <a:schemeClr val="tx2"/>
                                        </a:solidFill>
                                        <a:effectLst/>
                                      </a:rPr>
                                      <m:t>𝒅𝒆𝒑</m:t>
                                    </m:r>
                                  </m:sub>
                                </m:sSub>
                                <m:r>
                                  <a:rPr lang="it-IT" sz="1600" b="1" i="1" kern="100">
                                    <a:solidFill>
                                      <a:schemeClr val="tx2"/>
                                    </a:solidFill>
                                    <a:effectLst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600" b="1" i="1" kern="100" dirty="0">
                            <a:solidFill>
                              <a:schemeClr val="tx2"/>
                            </a:solidFill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b="1" i="1" kern="100" dirty="0">
                              <a:solidFill>
                                <a:schemeClr val="tx2"/>
                              </a:solidFill>
                              <a:effectLst/>
                            </a:rPr>
                            <a:t>[</a:t>
                          </a:r>
                          <a:r>
                            <a:rPr lang="en-GB" sz="1600" b="1" i="1" kern="100" dirty="0" err="1">
                              <a:solidFill>
                                <a:schemeClr val="tx2"/>
                              </a:solidFill>
                              <a:effectLst/>
                            </a:rPr>
                            <a:t>deg</a:t>
                          </a:r>
                          <a:r>
                            <a:rPr lang="en-GB" sz="1600" b="1" i="1" kern="100" dirty="0">
                              <a:solidFill>
                                <a:schemeClr val="tx2"/>
                              </a:solidFill>
                              <a:effectLst/>
                            </a:rPr>
                            <a:t>]</a:t>
                          </a:r>
                          <a:endParaRPr lang="en-GB" sz="1600" b="1" i="1" kern="100" dirty="0">
                            <a:solidFill>
                              <a:schemeClr val="tx2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600" b="1" i="1" kern="0" smtClean="0">
                                        <a:solidFill>
                                          <a:schemeClr val="tx2"/>
                                        </a:solidFill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1" i="1" kern="100">
                                        <a:solidFill>
                                          <a:schemeClr val="tx2"/>
                                        </a:solidFill>
                                        <a:effectLst/>
                                      </a:rPr>
                                      <m:t>𝝑</m:t>
                                    </m:r>
                                  </m:e>
                                  <m:sub>
                                    <m:r>
                                      <a:rPr lang="en-GB" sz="1600" b="1" i="1" kern="100">
                                        <a:solidFill>
                                          <a:schemeClr val="tx2"/>
                                        </a:solidFill>
                                        <a:effectLst/>
                                      </a:rPr>
                                      <m:t>𝒂𝒓𝒓</m:t>
                                    </m:r>
                                  </m:sub>
                                </m:sSub>
                                <m:r>
                                  <a:rPr lang="it-IT" sz="1600" b="1" i="1" kern="100">
                                    <a:solidFill>
                                      <a:schemeClr val="tx2"/>
                                    </a:solidFill>
                                    <a:effectLst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600" b="1" i="1" kern="100" dirty="0">
                            <a:solidFill>
                              <a:schemeClr val="tx2"/>
                            </a:solidFill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b="1" i="1" kern="100" dirty="0">
                              <a:solidFill>
                                <a:schemeClr val="tx2"/>
                              </a:solidFill>
                              <a:effectLst/>
                            </a:rPr>
                            <a:t>[</a:t>
                          </a:r>
                          <a:r>
                            <a:rPr lang="en-GB" sz="1600" b="1" i="1" kern="100" dirty="0" err="1">
                              <a:solidFill>
                                <a:schemeClr val="tx2"/>
                              </a:solidFill>
                              <a:effectLst/>
                            </a:rPr>
                            <a:t>deg</a:t>
                          </a:r>
                          <a:r>
                            <a:rPr lang="en-GB" sz="1600" b="1" i="1" kern="100" dirty="0">
                              <a:solidFill>
                                <a:schemeClr val="tx2"/>
                              </a:solidFill>
                              <a:effectLst/>
                            </a:rPr>
                            <a:t>]</a:t>
                          </a:r>
                          <a:endParaRPr lang="en-GB" sz="1600" b="1" i="1" kern="100" dirty="0">
                            <a:solidFill>
                              <a:schemeClr val="tx2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423041056"/>
                      </a:ext>
                    </a:extLst>
                  </a:tr>
                  <a:tr h="51163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i="1" kern="100" dirty="0">
                              <a:solidFill>
                                <a:schemeClr val="tx2"/>
                              </a:solidFill>
                              <a:effectLst/>
                            </a:rPr>
                            <a:t>Earth</a:t>
                          </a: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i="1" kern="100" dirty="0">
                              <a:solidFill>
                                <a:schemeClr val="tx2"/>
                              </a:solidFill>
                              <a:effectLst/>
                            </a:rPr>
                            <a:t>Venus</a:t>
                          </a:r>
                          <a:endParaRPr lang="en-GB" sz="1600" i="1" kern="100" dirty="0">
                            <a:solidFill>
                              <a:schemeClr val="tx2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kern="100">
                              <a:effectLst/>
                            </a:rPr>
                            <a:t>119.2042</a:t>
                          </a:r>
                          <a:endParaRPr lang="en-GB" sz="1600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kern="100">
                              <a:effectLst/>
                            </a:rPr>
                            <a:t>0.2344</a:t>
                          </a:r>
                          <a:endParaRPr lang="en-GB" sz="1600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kern="100">
                              <a:effectLst/>
                            </a:rPr>
                            <a:t>0.0530</a:t>
                          </a:r>
                          <a:endParaRPr lang="en-GB" sz="1600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kern="100">
                              <a:effectLst/>
                            </a:rPr>
                            <a:t>94.0126</a:t>
                          </a:r>
                          <a:endParaRPr lang="en-GB" sz="1600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kern="100">
                              <a:effectLst/>
                            </a:rPr>
                            <a:t>181.2509</a:t>
                          </a:r>
                          <a:endParaRPr lang="en-GB" sz="1600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kern="100">
                              <a:effectLst/>
                            </a:rPr>
                            <a:t>178.7491</a:t>
                          </a:r>
                          <a:endParaRPr lang="en-GB" sz="1600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kern="100">
                              <a:effectLst/>
                            </a:rPr>
                            <a:t>280.8750</a:t>
                          </a:r>
                          <a:endParaRPr lang="en-GB" sz="1600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16651050"/>
                      </a:ext>
                    </a:extLst>
                  </a:tr>
                  <a:tr h="51163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i="1" kern="100" dirty="0">
                              <a:solidFill>
                                <a:schemeClr val="tx2"/>
                              </a:solidFill>
                              <a:effectLst/>
                            </a:rPr>
                            <a:t>Venus</a:t>
                          </a: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i="1" kern="100" dirty="0">
                              <a:solidFill>
                                <a:schemeClr val="tx2"/>
                              </a:solidFill>
                              <a:effectLst/>
                            </a:rPr>
                            <a:t>Mercury</a:t>
                          </a:r>
                          <a:endParaRPr lang="en-GB" sz="1600" i="1" kern="100" dirty="0">
                            <a:solidFill>
                              <a:schemeClr val="tx2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kern="100">
                              <a:effectLst/>
                            </a:rPr>
                            <a:t>86.9393</a:t>
                          </a:r>
                          <a:endParaRPr lang="en-GB" sz="1600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kern="100">
                              <a:effectLst/>
                            </a:rPr>
                            <a:t>0.304</a:t>
                          </a:r>
                          <a:endParaRPr lang="en-GB" sz="1600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kern="100">
                              <a:effectLst/>
                            </a:rPr>
                            <a:t>6.8345</a:t>
                          </a:r>
                          <a:endParaRPr lang="en-GB" sz="1600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kern="100">
                              <a:effectLst/>
                            </a:rPr>
                            <a:t>41.8198</a:t>
                          </a:r>
                          <a:endParaRPr lang="en-GB" sz="1600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kern="100">
                              <a:effectLst/>
                            </a:rPr>
                            <a:t>306.2516</a:t>
                          </a:r>
                          <a:endParaRPr lang="en-GB" sz="1600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kern="100">
                              <a:effectLst/>
                            </a:rPr>
                            <a:t>207.9238</a:t>
                          </a:r>
                          <a:endParaRPr lang="en-GB" sz="1600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kern="100" dirty="0">
                              <a:effectLst/>
                            </a:rPr>
                            <a:t>316.1506</a:t>
                          </a:r>
                          <a:endParaRPr lang="en-GB" sz="1600" kern="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562482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C74FFF02-0179-DCC2-814F-275C6112AC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0648452"/>
                  </p:ext>
                </p:extLst>
              </p:nvPr>
            </p:nvGraphicFramePr>
            <p:xfrm>
              <a:off x="1120880" y="4100457"/>
              <a:ext cx="10047605" cy="1858837"/>
            </p:xfrm>
            <a:graphic>
              <a:graphicData uri="http://schemas.openxmlformats.org/drawingml/2006/table">
                <a:tbl>
                  <a:tblPr firstRow="1" firstCol="1" bandRow="1">
                    <a:tableStyleId>{BC89EF96-8CEA-46FF-86C4-4CE0E7609802}</a:tableStyleId>
                  </a:tblPr>
                  <a:tblGrid>
                    <a:gridCol w="1459330">
                      <a:extLst>
                        <a:ext uri="{9D8B030D-6E8A-4147-A177-3AD203B41FA5}">
                          <a16:colId xmlns:a16="http://schemas.microsoft.com/office/drawing/2014/main" val="1388436401"/>
                        </a:ext>
                      </a:extLst>
                    </a:gridCol>
                    <a:gridCol w="1214545">
                      <a:extLst>
                        <a:ext uri="{9D8B030D-6E8A-4147-A177-3AD203B41FA5}">
                          <a16:colId xmlns:a16="http://schemas.microsoft.com/office/drawing/2014/main" val="487875697"/>
                        </a:ext>
                      </a:extLst>
                    </a:gridCol>
                    <a:gridCol w="1205171">
                      <a:extLst>
                        <a:ext uri="{9D8B030D-6E8A-4147-A177-3AD203B41FA5}">
                          <a16:colId xmlns:a16="http://schemas.microsoft.com/office/drawing/2014/main" val="3281420678"/>
                        </a:ext>
                      </a:extLst>
                    </a:gridCol>
                    <a:gridCol w="1214545">
                      <a:extLst>
                        <a:ext uri="{9D8B030D-6E8A-4147-A177-3AD203B41FA5}">
                          <a16:colId xmlns:a16="http://schemas.microsoft.com/office/drawing/2014/main" val="2390309750"/>
                        </a:ext>
                      </a:extLst>
                    </a:gridCol>
                    <a:gridCol w="1215587">
                      <a:extLst>
                        <a:ext uri="{9D8B030D-6E8A-4147-A177-3AD203B41FA5}">
                          <a16:colId xmlns:a16="http://schemas.microsoft.com/office/drawing/2014/main" val="3669988713"/>
                        </a:ext>
                      </a:extLst>
                    </a:gridCol>
                    <a:gridCol w="1215587">
                      <a:extLst>
                        <a:ext uri="{9D8B030D-6E8A-4147-A177-3AD203B41FA5}">
                          <a16:colId xmlns:a16="http://schemas.microsoft.com/office/drawing/2014/main" val="1982018926"/>
                        </a:ext>
                      </a:extLst>
                    </a:gridCol>
                    <a:gridCol w="1286419">
                      <a:extLst>
                        <a:ext uri="{9D8B030D-6E8A-4147-A177-3AD203B41FA5}">
                          <a16:colId xmlns:a16="http://schemas.microsoft.com/office/drawing/2014/main" val="3652222810"/>
                        </a:ext>
                      </a:extLst>
                    </a:gridCol>
                    <a:gridCol w="1236421">
                      <a:extLst>
                        <a:ext uri="{9D8B030D-6E8A-4147-A177-3AD203B41FA5}">
                          <a16:colId xmlns:a16="http://schemas.microsoft.com/office/drawing/2014/main" val="4193574746"/>
                        </a:ext>
                      </a:extLst>
                    </a:gridCol>
                  </a:tblGrid>
                  <a:tr h="63519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800" b="1" kern="100">
                              <a:solidFill>
                                <a:schemeClr val="tx2"/>
                              </a:solidFill>
                              <a:effectLst/>
                            </a:rPr>
                            <a:t> </a:t>
                          </a:r>
                          <a:endParaRPr lang="en-GB" sz="1800" b="1" kern="100">
                            <a:solidFill>
                              <a:schemeClr val="tx2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21106" t="-6667" r="-610050" b="-21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b="1" i="1" kern="100" dirty="0">
                              <a:solidFill>
                                <a:schemeClr val="tx2"/>
                              </a:solidFill>
                              <a:effectLst/>
                            </a:rPr>
                            <a:t>e </a:t>
                          </a: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b="1" i="1" kern="100" dirty="0">
                              <a:solidFill>
                                <a:schemeClr val="tx2"/>
                              </a:solidFill>
                              <a:effectLst/>
                            </a:rPr>
                            <a:t>[-]</a:t>
                          </a:r>
                          <a:endParaRPr lang="en-GB" sz="1600" b="1" i="1" kern="100" dirty="0">
                            <a:solidFill>
                              <a:schemeClr val="tx2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b="1" i="1" kern="100">
                              <a:solidFill>
                                <a:schemeClr val="tx2"/>
                              </a:solidFill>
                              <a:effectLst/>
                            </a:rPr>
                            <a:t>i</a:t>
                          </a: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b="1" i="1" kern="100">
                              <a:solidFill>
                                <a:schemeClr val="tx2"/>
                              </a:solidFill>
                              <a:effectLst/>
                            </a:rPr>
                            <a:t> [deg]</a:t>
                          </a:r>
                          <a:endParaRPr lang="en-GB" sz="1600" b="1" i="1" kern="100">
                            <a:solidFill>
                              <a:schemeClr val="tx2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b="1" i="1" kern="100">
                              <a:solidFill>
                                <a:schemeClr val="tx2"/>
                              </a:solidFill>
                              <a:effectLst/>
                            </a:rPr>
                            <a:t>Ω</a:t>
                          </a: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b="1" i="1" kern="100">
                              <a:solidFill>
                                <a:schemeClr val="tx2"/>
                              </a:solidFill>
                              <a:effectLst/>
                            </a:rPr>
                            <a:t> [deg]</a:t>
                          </a:r>
                          <a:endParaRPr lang="en-GB" sz="1600" b="1" i="1" kern="100">
                            <a:solidFill>
                              <a:schemeClr val="tx2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b="1" i="1" kern="100">
                              <a:solidFill>
                                <a:schemeClr val="tx2"/>
                              </a:solidFill>
                              <a:effectLst/>
                            </a:rPr>
                            <a:t>ω</a:t>
                          </a: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b="1" i="1" kern="100">
                              <a:solidFill>
                                <a:schemeClr val="tx2"/>
                              </a:solidFill>
                              <a:effectLst/>
                            </a:rPr>
                            <a:t> [deg]</a:t>
                          </a:r>
                          <a:endParaRPr lang="en-GB" sz="1600" b="1" i="1" kern="100">
                            <a:solidFill>
                              <a:schemeClr val="tx2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586256" t="-6667" r="-97630" b="-21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713300" t="-6667" r="-1478" b="-21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3041056"/>
                      </a:ext>
                    </a:extLst>
                  </a:tr>
                  <a:tr h="61182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i="1" kern="100" dirty="0">
                              <a:solidFill>
                                <a:schemeClr val="tx2"/>
                              </a:solidFill>
                              <a:effectLst/>
                            </a:rPr>
                            <a:t>Earth</a:t>
                          </a: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i="1" kern="100" dirty="0">
                              <a:solidFill>
                                <a:schemeClr val="tx2"/>
                              </a:solidFill>
                              <a:effectLst/>
                            </a:rPr>
                            <a:t>Venus</a:t>
                          </a:r>
                          <a:endParaRPr lang="en-GB" sz="1600" i="1" kern="100" dirty="0">
                            <a:solidFill>
                              <a:schemeClr val="tx2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kern="100">
                              <a:effectLst/>
                            </a:rPr>
                            <a:t>119.2042</a:t>
                          </a:r>
                          <a:endParaRPr lang="en-GB" sz="1600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kern="100">
                              <a:effectLst/>
                            </a:rPr>
                            <a:t>0.2344</a:t>
                          </a:r>
                          <a:endParaRPr lang="en-GB" sz="1600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kern="100">
                              <a:effectLst/>
                            </a:rPr>
                            <a:t>0.0530</a:t>
                          </a:r>
                          <a:endParaRPr lang="en-GB" sz="1600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kern="100">
                              <a:effectLst/>
                            </a:rPr>
                            <a:t>94.0126</a:t>
                          </a:r>
                          <a:endParaRPr lang="en-GB" sz="1600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kern="100">
                              <a:effectLst/>
                            </a:rPr>
                            <a:t>181.2509</a:t>
                          </a:r>
                          <a:endParaRPr lang="en-GB" sz="1600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kern="100">
                              <a:effectLst/>
                            </a:rPr>
                            <a:t>178.7491</a:t>
                          </a:r>
                          <a:endParaRPr lang="en-GB" sz="1600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kern="100">
                              <a:effectLst/>
                            </a:rPr>
                            <a:t>280.8750</a:t>
                          </a:r>
                          <a:endParaRPr lang="en-GB" sz="1600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16651050"/>
                      </a:ext>
                    </a:extLst>
                  </a:tr>
                  <a:tr h="61182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i="1" kern="100" dirty="0">
                              <a:solidFill>
                                <a:schemeClr val="tx2"/>
                              </a:solidFill>
                              <a:effectLst/>
                            </a:rPr>
                            <a:t>Venus</a:t>
                          </a: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i="1" kern="100" dirty="0">
                              <a:solidFill>
                                <a:schemeClr val="tx2"/>
                              </a:solidFill>
                              <a:effectLst/>
                            </a:rPr>
                            <a:t>Mercury</a:t>
                          </a:r>
                          <a:endParaRPr lang="en-GB" sz="1600" i="1" kern="100" dirty="0">
                            <a:solidFill>
                              <a:schemeClr val="tx2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kern="100">
                              <a:effectLst/>
                            </a:rPr>
                            <a:t>86.9393</a:t>
                          </a:r>
                          <a:endParaRPr lang="en-GB" sz="1600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kern="100">
                              <a:effectLst/>
                            </a:rPr>
                            <a:t>0.304</a:t>
                          </a:r>
                          <a:endParaRPr lang="en-GB" sz="1600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kern="100">
                              <a:effectLst/>
                            </a:rPr>
                            <a:t>6.8345</a:t>
                          </a:r>
                          <a:endParaRPr lang="en-GB" sz="1600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kern="100">
                              <a:effectLst/>
                            </a:rPr>
                            <a:t>41.8198</a:t>
                          </a:r>
                          <a:endParaRPr lang="en-GB" sz="1600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kern="100">
                              <a:effectLst/>
                            </a:rPr>
                            <a:t>306.2516</a:t>
                          </a:r>
                          <a:endParaRPr lang="en-GB" sz="1600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kern="100">
                              <a:effectLst/>
                            </a:rPr>
                            <a:t>207.9238</a:t>
                          </a:r>
                          <a:endParaRPr lang="en-GB" sz="1600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kern="100" dirty="0">
                              <a:effectLst/>
                            </a:rPr>
                            <a:t>316.1506</a:t>
                          </a:r>
                          <a:endParaRPr lang="en-GB" sz="1600" kern="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56248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E27E87E-8A03-9A30-7FE0-4509C0CA496A}"/>
              </a:ext>
            </a:extLst>
          </p:cNvPr>
          <p:cNvSpPr txBox="1"/>
          <p:nvPr/>
        </p:nvSpPr>
        <p:spPr>
          <a:xfrm>
            <a:off x="326707" y="1433387"/>
            <a:ext cx="1153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  <a:latin typeface="+mn-lt"/>
              </a:rPr>
              <a:t>From the </a:t>
            </a:r>
            <a:r>
              <a:rPr lang="it-IT" b="1" dirty="0">
                <a:solidFill>
                  <a:schemeClr val="accent1"/>
                </a:solidFill>
                <a:latin typeface="+mn-lt"/>
              </a:rPr>
              <a:t>first</a:t>
            </a:r>
            <a:r>
              <a:rPr lang="it-IT" dirty="0">
                <a:solidFill>
                  <a:schemeClr val="tx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+mn-lt"/>
              </a:rPr>
              <a:t>possible</a:t>
            </a:r>
            <a:r>
              <a:rPr lang="it-IT" dirty="0">
                <a:solidFill>
                  <a:schemeClr val="tx1"/>
                </a:solidFill>
                <a:latin typeface="+mn-lt"/>
              </a:rPr>
              <a:t> </a:t>
            </a:r>
            <a:r>
              <a:rPr lang="it-IT" b="1" dirty="0" err="1">
                <a:solidFill>
                  <a:schemeClr val="accent1"/>
                </a:solidFill>
                <a:latin typeface="+mn-lt"/>
              </a:rPr>
              <a:t>departure</a:t>
            </a:r>
            <a:r>
              <a:rPr lang="it-IT" dirty="0">
                <a:solidFill>
                  <a:schemeClr val="tx1"/>
                </a:solidFill>
                <a:latin typeface="+mn-lt"/>
              </a:rPr>
              <a:t> date and the </a:t>
            </a:r>
            <a:r>
              <a:rPr lang="it-IT" b="1" dirty="0">
                <a:solidFill>
                  <a:schemeClr val="accent1"/>
                </a:solidFill>
                <a:latin typeface="+mn-lt"/>
              </a:rPr>
              <a:t>time </a:t>
            </a:r>
            <a:r>
              <a:rPr lang="it-IT" b="1" dirty="0" err="1">
                <a:solidFill>
                  <a:schemeClr val="accent1"/>
                </a:solidFill>
                <a:latin typeface="+mn-lt"/>
              </a:rPr>
              <a:t>results</a:t>
            </a:r>
            <a:r>
              <a:rPr lang="it-IT" b="1" dirty="0">
                <a:solidFill>
                  <a:schemeClr val="tx1"/>
                </a:solidFill>
                <a:latin typeface="+mn-lt"/>
              </a:rPr>
              <a:t>,</a:t>
            </a:r>
            <a:r>
              <a:rPr lang="it-IT" dirty="0">
                <a:solidFill>
                  <a:schemeClr val="tx1"/>
                </a:solidFill>
                <a:latin typeface="+mn-lt"/>
              </a:rPr>
              <a:t> the </a:t>
            </a:r>
            <a:r>
              <a:rPr lang="it-IT" b="1" dirty="0" err="1">
                <a:solidFill>
                  <a:schemeClr val="accent1"/>
                </a:solidFill>
                <a:latin typeface="+mn-lt"/>
              </a:rPr>
              <a:t>dates</a:t>
            </a:r>
            <a:r>
              <a:rPr lang="it-IT" dirty="0">
                <a:solidFill>
                  <a:schemeClr val="tx1"/>
                </a:solidFill>
                <a:latin typeface="+mn-lt"/>
              </a:rPr>
              <a:t> to </a:t>
            </a:r>
            <a:r>
              <a:rPr lang="it-IT" dirty="0" err="1">
                <a:solidFill>
                  <a:schemeClr val="tx1"/>
                </a:solidFill>
                <a:latin typeface="+mn-lt"/>
              </a:rPr>
              <a:t>perform</a:t>
            </a:r>
            <a:r>
              <a:rPr lang="it-IT" dirty="0">
                <a:solidFill>
                  <a:schemeClr val="tx1"/>
                </a:solidFill>
                <a:latin typeface="+mn-lt"/>
              </a:rPr>
              <a:t> the </a:t>
            </a:r>
            <a:r>
              <a:rPr lang="it-IT" dirty="0" err="1">
                <a:solidFill>
                  <a:schemeClr val="tx1"/>
                </a:solidFill>
                <a:latin typeface="+mn-lt"/>
              </a:rPr>
              <a:t>manoeuvres</a:t>
            </a:r>
            <a:r>
              <a:rPr lang="it-IT" dirty="0">
                <a:solidFill>
                  <a:schemeClr val="tx1"/>
                </a:solidFill>
                <a:latin typeface="+mn-lt"/>
              </a:rPr>
              <a:t> are </a:t>
            </a:r>
            <a:r>
              <a:rPr lang="it-IT" dirty="0" err="1">
                <a:solidFill>
                  <a:schemeClr val="tx1"/>
                </a:solidFill>
                <a:latin typeface="+mn-lt"/>
              </a:rPr>
              <a:t>computed</a:t>
            </a:r>
            <a:r>
              <a:rPr lang="it-IT" dirty="0">
                <a:solidFill>
                  <a:schemeClr val="tx1"/>
                </a:solidFill>
                <a:latin typeface="+mn-lt"/>
              </a:rPr>
              <a:t>.</a:t>
            </a:r>
            <a:endParaRPr lang="en-GB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D30D35-B197-D6EC-21DC-D68AA967CBA5}"/>
              </a:ext>
            </a:extLst>
          </p:cNvPr>
          <p:cNvSpPr txBox="1"/>
          <p:nvPr/>
        </p:nvSpPr>
        <p:spPr>
          <a:xfrm>
            <a:off x="374700" y="3484489"/>
            <a:ext cx="6189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tx1"/>
                </a:solidFill>
                <a:latin typeface="+mn-lt"/>
              </a:rPr>
              <a:t>Now</a:t>
            </a:r>
            <a:r>
              <a:rPr lang="it-IT" dirty="0">
                <a:solidFill>
                  <a:schemeClr val="tx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+mn-lt"/>
              </a:rPr>
              <a:t>is</a:t>
            </a:r>
            <a:r>
              <a:rPr lang="it-IT" dirty="0">
                <a:solidFill>
                  <a:schemeClr val="tx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+mn-lt"/>
              </a:rPr>
              <a:t>also</a:t>
            </a:r>
            <a:r>
              <a:rPr lang="it-IT" dirty="0">
                <a:solidFill>
                  <a:schemeClr val="tx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+mn-lt"/>
              </a:rPr>
              <a:t>possible</a:t>
            </a:r>
            <a:r>
              <a:rPr lang="it-IT" dirty="0">
                <a:solidFill>
                  <a:schemeClr val="tx1"/>
                </a:solidFill>
                <a:latin typeface="+mn-lt"/>
              </a:rPr>
              <a:t> to </a:t>
            </a:r>
            <a:r>
              <a:rPr lang="it-IT" dirty="0" err="1">
                <a:solidFill>
                  <a:schemeClr val="tx1"/>
                </a:solidFill>
                <a:latin typeface="+mn-lt"/>
              </a:rPr>
              <a:t>fully</a:t>
            </a:r>
            <a:r>
              <a:rPr lang="it-IT" dirty="0">
                <a:solidFill>
                  <a:schemeClr val="tx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+mn-lt"/>
              </a:rPr>
              <a:t>characterize</a:t>
            </a:r>
            <a:r>
              <a:rPr lang="it-IT" dirty="0">
                <a:solidFill>
                  <a:schemeClr val="tx1"/>
                </a:solidFill>
                <a:latin typeface="+mn-lt"/>
              </a:rPr>
              <a:t> the </a:t>
            </a:r>
            <a:r>
              <a:rPr lang="it-IT" b="1" dirty="0" err="1">
                <a:solidFill>
                  <a:schemeClr val="accent1"/>
                </a:solidFill>
                <a:latin typeface="+mn-lt"/>
              </a:rPr>
              <a:t>two</a:t>
            </a:r>
            <a:r>
              <a:rPr lang="it-IT" b="1" dirty="0">
                <a:solidFill>
                  <a:schemeClr val="accent1"/>
                </a:solidFill>
                <a:latin typeface="+mn-lt"/>
              </a:rPr>
              <a:t> transfer </a:t>
            </a:r>
            <a:r>
              <a:rPr lang="it-IT" b="1" dirty="0" err="1">
                <a:solidFill>
                  <a:schemeClr val="accent1"/>
                </a:solidFill>
                <a:latin typeface="+mn-lt"/>
              </a:rPr>
              <a:t>arc</a:t>
            </a:r>
            <a:r>
              <a:rPr lang="it-IT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3581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aph of a ball&#10;&#10;Description automatically generated">
            <a:extLst>
              <a:ext uri="{FF2B5EF4-FFF2-40B4-BE49-F238E27FC236}">
                <a16:creationId xmlns:a16="http://schemas.microsoft.com/office/drawing/2014/main" id="{8EDA8F47-D4D8-9F4B-F1BD-0C6A659302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4" t="8742" r="37973" b="2964"/>
          <a:stretch/>
        </p:blipFill>
        <p:spPr>
          <a:xfrm>
            <a:off x="8579751" y="2438050"/>
            <a:ext cx="3646856" cy="3983634"/>
          </a:xfrm>
          <a:prstGeom prst="rect">
            <a:avLst/>
          </a:prstGeom>
        </p:spPr>
      </p:pic>
      <p:pic>
        <p:nvPicPr>
          <p:cNvPr id="15" name="Picture 14" descr="A graph with a line&#10;&#10;Description automatically generated">
            <a:extLst>
              <a:ext uri="{FF2B5EF4-FFF2-40B4-BE49-F238E27FC236}">
                <a16:creationId xmlns:a16="http://schemas.microsoft.com/office/drawing/2014/main" id="{B29B3A66-1359-5478-37F3-21D9E63274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0" t="15109" r="27250" b="17343"/>
          <a:stretch/>
        </p:blipFill>
        <p:spPr>
          <a:xfrm>
            <a:off x="3982720" y="2690321"/>
            <a:ext cx="4908625" cy="3593515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/>
              <a:t>Interplanetary</a:t>
            </a:r>
            <a:r>
              <a:rPr spc="-105"/>
              <a:t> </a:t>
            </a:r>
            <a:r>
              <a:t>Explorer</a:t>
            </a:r>
            <a:r>
              <a:rPr spc="-65"/>
              <a:t> </a:t>
            </a:r>
            <a:r>
              <a:rPr spc="-10"/>
              <a:t>Mission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t>Academic</a:t>
            </a:r>
            <a:r>
              <a:rPr spc="-25"/>
              <a:t> </a:t>
            </a:r>
            <a:r>
              <a:t>year</a:t>
            </a:r>
            <a:r>
              <a:rPr spc="-45"/>
              <a:t> </a:t>
            </a:r>
            <a:r>
              <a:rPr spc="-10"/>
              <a:t>2023/24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it-IT"/>
              <a:t>Orbital mechanics - Project Group 2307</a:t>
            </a:r>
            <a:endParaRPr spc="-5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12</a:t>
            </a:fld>
            <a:endParaRPr spc="-25"/>
          </a:p>
        </p:txBody>
      </p:sp>
      <p:sp>
        <p:nvSpPr>
          <p:cNvPr id="3" name="object 3"/>
          <p:cNvSpPr txBox="1"/>
          <p:nvPr/>
        </p:nvSpPr>
        <p:spPr>
          <a:xfrm>
            <a:off x="374700" y="675259"/>
            <a:ext cx="11538585" cy="702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200">
                <a:solidFill>
                  <a:srgbClr val="004D99"/>
                </a:solidFill>
                <a:latin typeface="Calibri"/>
                <a:cs typeface="Calibri"/>
              </a:rPr>
              <a:t>Mission</a:t>
            </a:r>
            <a:r>
              <a:rPr sz="2200" spc="-60">
                <a:solidFill>
                  <a:srgbClr val="004D99"/>
                </a:solidFill>
                <a:latin typeface="Calibri"/>
                <a:cs typeface="Calibri"/>
              </a:rPr>
              <a:t> </a:t>
            </a:r>
            <a:r>
              <a:rPr sz="2200">
                <a:solidFill>
                  <a:srgbClr val="004D99"/>
                </a:solidFill>
                <a:latin typeface="Calibri"/>
                <a:cs typeface="Calibri"/>
              </a:rPr>
              <a:t>analysis</a:t>
            </a:r>
            <a:r>
              <a:rPr sz="2200" spc="-70">
                <a:solidFill>
                  <a:srgbClr val="004D99"/>
                </a:solidFill>
                <a:latin typeface="Calibri"/>
                <a:cs typeface="Calibri"/>
              </a:rPr>
              <a:t> </a:t>
            </a:r>
            <a:r>
              <a:rPr sz="2200">
                <a:solidFill>
                  <a:srgbClr val="004D99"/>
                </a:solidFill>
                <a:latin typeface="Calibri"/>
                <a:cs typeface="Calibri"/>
              </a:rPr>
              <a:t>outputs</a:t>
            </a:r>
            <a:r>
              <a:rPr sz="2200" spc="-55">
                <a:solidFill>
                  <a:srgbClr val="004D99"/>
                </a:solidFill>
                <a:latin typeface="Calibri"/>
                <a:cs typeface="Calibri"/>
              </a:rPr>
              <a:t> </a:t>
            </a:r>
            <a:r>
              <a:rPr sz="2200" spc="-10">
                <a:solidFill>
                  <a:srgbClr val="004D99"/>
                </a:solidFill>
                <a:latin typeface="Calibri"/>
                <a:cs typeface="Calibri"/>
              </a:rPr>
              <a:t>(</a:t>
            </a:r>
            <a:r>
              <a:rPr lang="en-GB" sz="2200" spc="-10">
                <a:solidFill>
                  <a:srgbClr val="004D99"/>
                </a:solidFill>
                <a:latin typeface="Calibri"/>
                <a:cs typeface="Calibri"/>
              </a:rPr>
              <a:t>2/4) </a:t>
            </a:r>
            <a:r>
              <a:rPr lang="en-GB" sz="2200">
                <a:solidFill>
                  <a:srgbClr val="004D99"/>
                </a:solidFill>
                <a:latin typeface="Calibri"/>
                <a:cs typeface="Calibri"/>
              </a:rPr>
              <a:t>- Flyby (</a:t>
            </a:r>
            <a:r>
              <a:rPr lang="en-GB" sz="2200" err="1">
                <a:solidFill>
                  <a:srgbClr val="004D99"/>
                </a:solidFill>
                <a:latin typeface="Calibri"/>
                <a:cs typeface="Calibri"/>
              </a:rPr>
              <a:t>powered</a:t>
            </a:r>
            <a:r>
              <a:rPr lang="en-GB" sz="2200">
                <a:solidFill>
                  <a:srgbClr val="004D99"/>
                </a:solidFill>
                <a:latin typeface="Calibri"/>
                <a:cs typeface="Calibri"/>
              </a:rPr>
              <a:t> </a:t>
            </a:r>
            <a:r>
              <a:rPr lang="en-GB" sz="2200" err="1">
                <a:solidFill>
                  <a:srgbClr val="004D99"/>
                </a:solidFill>
                <a:latin typeface="Calibri"/>
                <a:cs typeface="Calibri"/>
              </a:rPr>
              <a:t>gravity</a:t>
            </a:r>
            <a:r>
              <a:rPr lang="en-GB" sz="2200">
                <a:solidFill>
                  <a:srgbClr val="004D99"/>
                </a:solidFill>
                <a:latin typeface="Calibri"/>
                <a:cs typeface="Calibri"/>
              </a:rPr>
              <a:t> assist)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GB" sz="2200">
              <a:latin typeface="Calibri"/>
              <a:cs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8BDED2-5651-7C6D-CA63-17DB4BD74121}"/>
                  </a:ext>
                </a:extLst>
              </p:cNvPr>
              <p:cNvSpPr txBox="1"/>
              <p:nvPr/>
            </p:nvSpPr>
            <p:spPr>
              <a:xfrm>
                <a:off x="196525" y="1546900"/>
                <a:ext cx="3542355" cy="36549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07000"/>
                  </a:lnSpc>
                  <a:spcAft>
                    <a:spcPts val="800"/>
                  </a:spcAft>
                  <a:buClr>
                    <a:schemeClr val="accent1"/>
                  </a:buClr>
                  <a:buSzPct val="11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kern="0" smtClean="0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kern="100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GB" sz="1800" kern="100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GB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&gt;&gt;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GB"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  <a:buClr>
                    <a:schemeClr val="accent1"/>
                  </a:buClr>
                  <a:buSzPct val="110000"/>
                </a:pPr>
                <a:endParaRPr lang="en-GB"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algn="l">
                  <a:lnSpc>
                    <a:spcPct val="107000"/>
                  </a:lnSpc>
                  <a:spcAft>
                    <a:spcPts val="800"/>
                  </a:spcAft>
                  <a:buClr>
                    <a:schemeClr val="accent1"/>
                  </a:buClr>
                  <a:buSzPct val="11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kern="0" smtClean="0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kern="100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GB" sz="1800" kern="100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𝒇𝒍𝒚𝒃𝒚</m:t>
                        </m:r>
                      </m:sub>
                    </m:sSub>
                  </m:oMath>
                </a14:m>
                <a:r>
                  <a:rPr lang="it-IT">
                    <a:latin typeface="Cambria" panose="020405030504060302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it-IT" i="1">
                    <a:latin typeface="Cambria" panose="02040503050406030204" pitchFamily="18" charset="0"/>
                    <a:cs typeface="Times New Roman" panose="02020603050405020304" pitchFamily="18" charset="0"/>
                  </a:rPr>
                  <a:t>Time </a:t>
                </a:r>
                <a:r>
                  <a:rPr lang="it-IT" i="1" err="1">
                    <a:latin typeface="Cambria" panose="02040503050406030204" pitchFamily="18" charset="0"/>
                    <a:cs typeface="Times New Roman" panose="02020603050405020304" pitchFamily="18" charset="0"/>
                  </a:rPr>
                  <a:t>spent</a:t>
                </a:r>
                <a:r>
                  <a:rPr lang="it-IT" i="1">
                    <a:latin typeface="Cambria" panose="02040503050406030204" pitchFamily="18" charset="0"/>
                    <a:cs typeface="Times New Roman" panose="02020603050405020304" pitchFamily="18" charset="0"/>
                  </a:rPr>
                  <a:t> in Venus’ SOI  </a:t>
                </a:r>
                <a:r>
                  <a:rPr lang="it-IT" i="1" err="1">
                    <a:latin typeface="Cambria" panose="02040503050406030204" pitchFamily="18" charset="0"/>
                    <a:cs typeface="Times New Roman" panose="02020603050405020304" pitchFamily="18" charset="0"/>
                  </a:rPr>
                  <a:t>during</a:t>
                </a:r>
                <a:r>
                  <a:rPr lang="it-IT" i="1"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i="1" err="1">
                    <a:latin typeface="Cambria" panose="02040503050406030204" pitchFamily="18" charset="0"/>
                    <a:cs typeface="Times New Roman" panose="02020603050405020304" pitchFamily="18" charset="0"/>
                  </a:rPr>
                  <a:t>fly</a:t>
                </a:r>
                <a:r>
                  <a:rPr lang="it-IT" i="1">
                    <a:latin typeface="Cambria" panose="02040503050406030204" pitchFamily="18" charset="0"/>
                    <a:cs typeface="Times New Roman" panose="02020603050405020304" pitchFamily="18" charset="0"/>
                  </a:rPr>
                  <a:t>-by</a:t>
                </a:r>
                <a:endParaRPr lang="it-IT" i="1">
                  <a:latin typeface="Cambria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>
                  <a:lnSpc>
                    <a:spcPct val="107000"/>
                  </a:lnSpc>
                  <a:spcAft>
                    <a:spcPts val="800"/>
                  </a:spcAft>
                  <a:buClr>
                    <a:schemeClr val="accent1"/>
                  </a:buClr>
                  <a:buSzPct val="110000"/>
                </a:pPr>
                <a:r>
                  <a:rPr lang="en-GB" sz="180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𝑆𝑜𝐼</m:t>
                        </m:r>
                      </m:sub>
                    </m:sSub>
                    <m:r>
                      <a:rPr lang="it-IT" sz="1800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𝑆𝑢𝑛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𝑉𝑒𝑛𝑢𝑠</m:t>
                        </m:r>
                      </m:sub>
                    </m:sSub>
                    <m:sSup>
                      <m:sSupPr>
                        <m:ctrlP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it-IT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𝑉𝑒𝑛𝑢𝑠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GB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it-IT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𝑆𝑢𝑛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box>
                          <m:boxPr>
                            <m:ctrlPr>
                              <a:rPr lang="en-GB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GB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den>
                            </m:f>
                          </m:e>
                        </m:box>
                      </m:sup>
                    </m:sSup>
                  </m:oMath>
                </a14:m>
                <a:endParaRPr lang="en-GB" sz="180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  <a:buClr>
                    <a:schemeClr val="accent1"/>
                  </a:buClr>
                  <a:buSzPct val="110000"/>
                </a:pPr>
                <a:endParaRPr lang="en-GB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ct val="107000"/>
                  </a:lnSpc>
                  <a:spcAft>
                    <a:spcPts val="800"/>
                  </a:spcAft>
                  <a:buClr>
                    <a:schemeClr val="accent1"/>
                  </a:buClr>
                  <a:buSzPct val="11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1800" b="1" i="1" smtClean="0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it-IT" sz="1800" b="1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𝚫</m:t>
                        </m:r>
                        <m:sSub>
                          <m:sSubPr>
                            <m:ctrlPr>
                              <a:rPr lang="en-GB" sz="1800" b="1" i="1">
                                <a:solidFill>
                                  <a:schemeClr val="tx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1" i="1">
                                <a:solidFill>
                                  <a:schemeClr val="tx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it-IT" sz="1800" b="1" i="1">
                                <a:solidFill>
                                  <a:schemeClr val="tx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𝒈𝒂</m:t>
                            </m:r>
                          </m:sub>
                        </m:sSub>
                      </m:num>
                      <m:den>
                        <m:r>
                          <a:rPr lang="it-IT" sz="1800" b="1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𝚫</m:t>
                        </m:r>
                        <m:sSub>
                          <m:sSubPr>
                            <m:ctrlPr>
                              <a:rPr lang="en-GB" sz="1800" b="1" i="1">
                                <a:solidFill>
                                  <a:schemeClr val="tx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1" i="1">
                                <a:solidFill>
                                  <a:schemeClr val="tx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it-IT" sz="1800" b="1" i="1">
                                <a:solidFill>
                                  <a:schemeClr val="tx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𝒇𝒃</m:t>
                            </m:r>
                          </m:sub>
                        </m:sSub>
                        <m:r>
                          <a:rPr lang="en-GB" sz="1800" b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den>
                    </m:f>
                    <m:r>
                      <a:rPr lang="en-US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sz="1800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800" b="1">
                    <a:solidFill>
                      <a:schemeClr val="tx2"/>
                    </a:solidFill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1.52% </a:t>
                </a:r>
                <a:r>
                  <a:rPr lang="en-US" sz="1800"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of the total gain.</a:t>
                </a:r>
                <a:endParaRPr lang="en-GB" sz="180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ct val="107000"/>
                  </a:lnSpc>
                  <a:spcAft>
                    <a:spcPts val="800"/>
                  </a:spcAft>
                  <a:buClr>
                    <a:schemeClr val="accent1"/>
                  </a:buClr>
                  <a:buSzPct val="110000"/>
                  <a:buFont typeface="Arial" panose="020B0604020202020204" pitchFamily="34" charset="0"/>
                  <a:buChar char="•"/>
                </a:pPr>
                <a:endParaRPr lang="en-GB" sz="180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8BDED2-5651-7C6D-CA63-17DB4BD74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25" y="1546900"/>
                <a:ext cx="3542355" cy="3654911"/>
              </a:xfrm>
              <a:prstGeom prst="rect">
                <a:avLst/>
              </a:prstGeom>
              <a:blipFill>
                <a:blip r:embed="rId4"/>
                <a:stretch>
                  <a:fillRect l="-1377" t="-501" r="-22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306FF1B5-EA0A-AC6E-5E87-FF6D5B62C2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9120026"/>
                  </p:ext>
                </p:extLst>
              </p:nvPr>
            </p:nvGraphicFramePr>
            <p:xfrm>
              <a:off x="4611420" y="1377374"/>
              <a:ext cx="6696660" cy="657903"/>
            </p:xfrm>
            <a:graphic>
              <a:graphicData uri="http://schemas.openxmlformats.org/drawingml/2006/table">
                <a:tbl>
                  <a:tblPr firstRow="1" firstCol="1" bandRow="1">
                    <a:tableStyleId>{BC89EF96-8CEA-46FF-86C4-4CE0E7609802}</a:tableStyleId>
                  </a:tblPr>
                  <a:tblGrid>
                    <a:gridCol w="1673730">
                      <a:extLst>
                        <a:ext uri="{9D8B030D-6E8A-4147-A177-3AD203B41FA5}">
                          <a16:colId xmlns:a16="http://schemas.microsoft.com/office/drawing/2014/main" val="1703900219"/>
                        </a:ext>
                      </a:extLst>
                    </a:gridCol>
                    <a:gridCol w="1673730">
                      <a:extLst>
                        <a:ext uri="{9D8B030D-6E8A-4147-A177-3AD203B41FA5}">
                          <a16:colId xmlns:a16="http://schemas.microsoft.com/office/drawing/2014/main" val="2774956069"/>
                        </a:ext>
                      </a:extLst>
                    </a:gridCol>
                    <a:gridCol w="1674600">
                      <a:extLst>
                        <a:ext uri="{9D8B030D-6E8A-4147-A177-3AD203B41FA5}">
                          <a16:colId xmlns:a16="http://schemas.microsoft.com/office/drawing/2014/main" val="326493812"/>
                        </a:ext>
                      </a:extLst>
                    </a:gridCol>
                    <a:gridCol w="1674600">
                      <a:extLst>
                        <a:ext uri="{9D8B030D-6E8A-4147-A177-3AD203B41FA5}">
                          <a16:colId xmlns:a16="http://schemas.microsoft.com/office/drawing/2014/main" val="3581324068"/>
                        </a:ext>
                      </a:extLst>
                    </a:gridCol>
                  </a:tblGrid>
                  <a:tr h="33899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600" i="1" kern="0" smtClean="0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kern="100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GB" sz="1600" kern="100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600" kern="100">
                              <a:solidFill>
                                <a:schemeClr val="tx2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GB" sz="1600" kern="100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en-GB" sz="1600" kern="100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𝒌𝒎</m:t>
                              </m:r>
                              <m:r>
                                <a:rPr lang="en-GB" sz="1600" kern="100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GB" sz="1600" kern="100">
                            <a:solidFill>
                              <a:schemeClr val="tx2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600" i="1" kern="0" smtClean="0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kern="100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GB" sz="1600" kern="100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𝒇𝒍𝒚𝒃𝒚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600" kern="100">
                              <a:solidFill>
                                <a:schemeClr val="tx2"/>
                              </a:solidFill>
                              <a:effectLst/>
                            </a:rPr>
                            <a:t> [h, m, s]</a:t>
                          </a:r>
                          <a:endParaRPr lang="en-GB" sz="1600" kern="100">
                            <a:solidFill>
                              <a:schemeClr val="tx2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kern="100">
                              <a:solidFill>
                                <a:schemeClr val="tx2"/>
                              </a:solidFill>
                              <a:effectLst/>
                            </a:rPr>
                            <a:t>Δ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600" i="1" kern="0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kern="100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GB" sz="1600" kern="100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𝒇𝒃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600" kern="100">
                              <a:solidFill>
                                <a:schemeClr val="tx2"/>
                              </a:solidFill>
                              <a:effectLst/>
                            </a:rPr>
                            <a:t> [km/s]</a:t>
                          </a:r>
                          <a:endParaRPr lang="en-GB" sz="1600" kern="100">
                            <a:solidFill>
                              <a:schemeClr val="tx2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kern="100">
                              <a:solidFill>
                                <a:schemeClr val="tx2"/>
                              </a:solidFill>
                              <a:effectLst/>
                            </a:rPr>
                            <a:t>Δ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600" i="1" kern="0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kern="100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GB" sz="1600" kern="100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𝒈𝒂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600" kern="100">
                              <a:solidFill>
                                <a:schemeClr val="tx2"/>
                              </a:solidFill>
                              <a:effectLst/>
                            </a:rPr>
                            <a:t> [km/s]</a:t>
                          </a:r>
                          <a:endParaRPr lang="en-GB" sz="1600" kern="100">
                            <a:solidFill>
                              <a:schemeClr val="tx2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20329594"/>
                      </a:ext>
                    </a:extLst>
                  </a:tr>
                  <a:tr h="31890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t-IT" sz="1600" b="0" kern="100">
                              <a:solidFill>
                                <a:schemeClr val="tx1"/>
                              </a:solidFill>
                              <a:effectLst/>
                            </a:rPr>
                            <a:t>6551.8000</a:t>
                          </a:r>
                          <a:endParaRPr lang="en-GB" sz="1600" b="0" kern="1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b="0" kern="100">
                              <a:solidFill>
                                <a:schemeClr val="tx1"/>
                              </a:solidFill>
                              <a:effectLst/>
                            </a:rPr>
                            <a:t>[40, 16, 58]</a:t>
                          </a:r>
                          <a:endParaRPr lang="en-GB" sz="1600" b="0" kern="1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t-IT" sz="1600" b="0" kern="100">
                              <a:solidFill>
                                <a:schemeClr val="tx1"/>
                              </a:solidFill>
                              <a:effectLst/>
                            </a:rPr>
                            <a:t>6.9562</a:t>
                          </a:r>
                          <a:endParaRPr lang="en-GB" sz="1600" b="0" kern="1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t-IT" sz="1600" b="0" kern="100">
                              <a:solidFill>
                                <a:schemeClr val="tx1"/>
                              </a:solidFill>
                              <a:effectLst/>
                            </a:rPr>
                            <a:t>0.1057</a:t>
                          </a:r>
                          <a:endParaRPr lang="en-GB" sz="1600" b="0" kern="1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1947142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306FF1B5-EA0A-AC6E-5E87-FF6D5B62C2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9120026"/>
                  </p:ext>
                </p:extLst>
              </p:nvPr>
            </p:nvGraphicFramePr>
            <p:xfrm>
              <a:off x="4611420" y="1377374"/>
              <a:ext cx="6696660" cy="657903"/>
            </p:xfrm>
            <a:graphic>
              <a:graphicData uri="http://schemas.openxmlformats.org/drawingml/2006/table">
                <a:tbl>
                  <a:tblPr firstRow="1" firstCol="1" bandRow="1">
                    <a:tableStyleId>{BC89EF96-8CEA-46FF-86C4-4CE0E7609802}</a:tableStyleId>
                  </a:tblPr>
                  <a:tblGrid>
                    <a:gridCol w="1673730">
                      <a:extLst>
                        <a:ext uri="{9D8B030D-6E8A-4147-A177-3AD203B41FA5}">
                          <a16:colId xmlns:a16="http://schemas.microsoft.com/office/drawing/2014/main" val="1703900219"/>
                        </a:ext>
                      </a:extLst>
                    </a:gridCol>
                    <a:gridCol w="1673730">
                      <a:extLst>
                        <a:ext uri="{9D8B030D-6E8A-4147-A177-3AD203B41FA5}">
                          <a16:colId xmlns:a16="http://schemas.microsoft.com/office/drawing/2014/main" val="2774956069"/>
                        </a:ext>
                      </a:extLst>
                    </a:gridCol>
                    <a:gridCol w="1674600">
                      <a:extLst>
                        <a:ext uri="{9D8B030D-6E8A-4147-A177-3AD203B41FA5}">
                          <a16:colId xmlns:a16="http://schemas.microsoft.com/office/drawing/2014/main" val="326493812"/>
                        </a:ext>
                      </a:extLst>
                    </a:gridCol>
                    <a:gridCol w="1674600">
                      <a:extLst>
                        <a:ext uri="{9D8B030D-6E8A-4147-A177-3AD203B41FA5}">
                          <a16:colId xmlns:a16="http://schemas.microsoft.com/office/drawing/2014/main" val="3581324068"/>
                        </a:ext>
                      </a:extLst>
                    </a:gridCol>
                  </a:tblGrid>
                  <a:tr h="33899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364" t="-1786" r="-301091" b="-1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100730" t="-1786" r="-202190" b="-1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200000" t="-1786" r="-101455" b="-1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300000" t="-1786" r="-1455" b="-12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0329594"/>
                      </a:ext>
                    </a:extLst>
                  </a:tr>
                  <a:tr h="31890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t-IT" sz="1600" b="0" kern="100">
                              <a:solidFill>
                                <a:schemeClr val="tx1"/>
                              </a:solidFill>
                              <a:effectLst/>
                            </a:rPr>
                            <a:t>6551.8000</a:t>
                          </a:r>
                          <a:endParaRPr lang="en-GB" sz="1600" b="0" kern="1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b="0" kern="100">
                              <a:solidFill>
                                <a:schemeClr val="tx1"/>
                              </a:solidFill>
                              <a:effectLst/>
                            </a:rPr>
                            <a:t>[40, 16, 58]</a:t>
                          </a:r>
                          <a:endParaRPr lang="en-GB" sz="1600" b="0" kern="1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t-IT" sz="1600" b="0" kern="100">
                              <a:solidFill>
                                <a:schemeClr val="tx1"/>
                              </a:solidFill>
                              <a:effectLst/>
                            </a:rPr>
                            <a:t>6.9562</a:t>
                          </a:r>
                          <a:endParaRPr lang="en-GB" sz="1600" b="0" kern="1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t-IT" sz="1600" b="0" kern="100">
                              <a:solidFill>
                                <a:schemeClr val="tx1"/>
                              </a:solidFill>
                              <a:effectLst/>
                            </a:rPr>
                            <a:t>0.1057</a:t>
                          </a:r>
                          <a:endParaRPr lang="en-GB" sz="1600" b="0" kern="1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1947142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73443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/>
              <a:t>Interplanetary</a:t>
            </a:r>
            <a:r>
              <a:rPr spc="-105"/>
              <a:t> </a:t>
            </a:r>
            <a:r>
              <a:t>Explorer</a:t>
            </a:r>
            <a:r>
              <a:rPr spc="-65"/>
              <a:t> </a:t>
            </a:r>
            <a:r>
              <a:rPr spc="-10"/>
              <a:t>Mission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t>Academic</a:t>
            </a:r>
            <a:r>
              <a:rPr spc="-25"/>
              <a:t> </a:t>
            </a:r>
            <a:r>
              <a:t>year</a:t>
            </a:r>
            <a:r>
              <a:rPr spc="-45"/>
              <a:t> </a:t>
            </a:r>
            <a:r>
              <a:rPr spc="-10"/>
              <a:t>2023/24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it-IT"/>
              <a:t>Orbital mechanics - Project Group 2307</a:t>
            </a:r>
            <a:endParaRPr spc="-5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13</a:t>
            </a:fld>
            <a:endParaRPr spc="-25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object 3"/>
              <p:cNvSpPr txBox="1"/>
              <p:nvPr/>
            </p:nvSpPr>
            <p:spPr>
              <a:xfrm>
                <a:off x="374700" y="675259"/>
                <a:ext cx="11538585" cy="350737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r>
                  <a:rPr sz="2200" dirty="0">
                    <a:solidFill>
                      <a:srgbClr val="004D99"/>
                    </a:solidFill>
                    <a:latin typeface="Calibri"/>
                    <a:cs typeface="Calibri"/>
                  </a:rPr>
                  <a:t>Mission</a:t>
                </a:r>
                <a:r>
                  <a:rPr sz="2200" spc="-60" dirty="0">
                    <a:solidFill>
                      <a:srgbClr val="004D99"/>
                    </a:solidFill>
                    <a:latin typeface="Calibri"/>
                    <a:cs typeface="Calibri"/>
                  </a:rPr>
                  <a:t> </a:t>
                </a:r>
                <a:r>
                  <a:rPr sz="2200" dirty="0">
                    <a:solidFill>
                      <a:srgbClr val="004D99"/>
                    </a:solidFill>
                    <a:latin typeface="Calibri"/>
                    <a:cs typeface="Calibri"/>
                  </a:rPr>
                  <a:t>analysis</a:t>
                </a:r>
                <a:r>
                  <a:rPr sz="2200" spc="-70" dirty="0">
                    <a:solidFill>
                      <a:srgbClr val="004D99"/>
                    </a:solidFill>
                    <a:latin typeface="Calibri"/>
                    <a:cs typeface="Calibri"/>
                  </a:rPr>
                  <a:t> </a:t>
                </a:r>
                <a:r>
                  <a:rPr sz="2200" dirty="0">
                    <a:solidFill>
                      <a:srgbClr val="004D99"/>
                    </a:solidFill>
                    <a:latin typeface="Calibri"/>
                    <a:cs typeface="Calibri"/>
                  </a:rPr>
                  <a:t>outputs</a:t>
                </a:r>
                <a:r>
                  <a:rPr sz="2200" spc="-55" dirty="0">
                    <a:solidFill>
                      <a:srgbClr val="004D99"/>
                    </a:solidFill>
                    <a:latin typeface="Calibri"/>
                    <a:cs typeface="Calibri"/>
                  </a:rPr>
                  <a:t> </a:t>
                </a:r>
                <a:r>
                  <a:rPr sz="2200" spc="-10" dirty="0">
                    <a:solidFill>
                      <a:srgbClr val="004D99"/>
                    </a:solidFill>
                    <a:latin typeface="Calibri"/>
                    <a:cs typeface="Calibri"/>
                  </a:rPr>
                  <a:t>(</a:t>
                </a:r>
                <a:r>
                  <a:rPr lang="it-IT" sz="2200" spc="-10" dirty="0">
                    <a:solidFill>
                      <a:srgbClr val="004D99"/>
                    </a:solidFill>
                    <a:latin typeface="Calibri"/>
                    <a:cs typeface="Calibri"/>
                  </a:rPr>
                  <a:t>3</a:t>
                </a:r>
                <a:r>
                  <a:rPr sz="2200" spc="-10" dirty="0">
                    <a:solidFill>
                      <a:srgbClr val="004D99"/>
                    </a:solidFill>
                    <a:latin typeface="Calibri"/>
                    <a:cs typeface="Calibri"/>
                  </a:rPr>
                  <a:t>/</a:t>
                </a:r>
                <a:r>
                  <a:rPr lang="it-IT" sz="2200" spc="-10" dirty="0">
                    <a:solidFill>
                      <a:srgbClr val="004D99"/>
                    </a:solidFill>
                    <a:latin typeface="Calibri"/>
                    <a:cs typeface="Calibri"/>
                  </a:rPr>
                  <a:t>4</a:t>
                </a:r>
                <a:r>
                  <a:rPr sz="2200" spc="-10" dirty="0">
                    <a:solidFill>
                      <a:srgbClr val="004D99"/>
                    </a:solidFill>
                    <a:latin typeface="Calibri"/>
                    <a:cs typeface="Calibri"/>
                  </a:rPr>
                  <a:t>)</a:t>
                </a:r>
                <a:r>
                  <a:rPr lang="it-IT" sz="2200" spc="-10" dirty="0">
                    <a:solidFill>
                      <a:srgbClr val="004D99"/>
                    </a:solidFill>
                    <a:latin typeface="Calibri"/>
                    <a:cs typeface="Calibri"/>
                  </a:rPr>
                  <a:t> - </a:t>
                </a:r>
                <a:r>
                  <a:rPr lang="en-US" sz="2200" dirty="0">
                    <a:solidFill>
                      <a:srgbClr val="004D99"/>
                    </a:solidFill>
                    <a:latin typeface="Calibri"/>
                    <a:cs typeface="Calibri"/>
                  </a:rPr>
                  <a:t>Cost of the mission in terms of </a:t>
                </a:r>
                <a:r>
                  <a:rPr lang="it-IT" sz="2200" dirty="0">
                    <a:solidFill>
                      <a:srgbClr val="004D99"/>
                    </a:solidFill>
                    <a:latin typeface="Calibri"/>
                    <a:cs typeface="Calibri"/>
                  </a:rPr>
                  <a:t>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200" i="1">
                            <a:solidFill>
                              <a:srgbClr val="004D99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it-IT" sz="2200">
                            <a:solidFill>
                              <a:srgbClr val="004D99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𝑽</m:t>
                        </m:r>
                      </m:e>
                      <m:sub>
                        <m:r>
                          <a:rPr lang="it-IT" sz="2200">
                            <a:solidFill>
                              <a:srgbClr val="004D99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𝒕𝒐𝒕</m:t>
                        </m:r>
                      </m:sub>
                    </m:sSub>
                  </m:oMath>
                </a14:m>
                <a:r>
                  <a:rPr lang="it-IT" sz="2200" dirty="0">
                    <a:solidFill>
                      <a:srgbClr val="004D99"/>
                    </a:solidFill>
                    <a:latin typeface="Calibri"/>
                    <a:cs typeface="Calibri"/>
                  </a:rPr>
                  <a:t> </a:t>
                </a:r>
                <a:endParaRPr sz="2200" dirty="0">
                  <a:solidFill>
                    <a:srgbClr val="004D99"/>
                  </a:solidFill>
                  <a:latin typeface="Calibri"/>
                  <a:cs typeface="Calibri"/>
                </a:endParaRPr>
              </a:p>
            </p:txBody>
          </p:sp>
        </mc:Choice>
        <mc:Fallback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00" y="675259"/>
                <a:ext cx="11538585" cy="350737"/>
              </a:xfrm>
              <a:prstGeom prst="rect">
                <a:avLst/>
              </a:prstGeom>
              <a:blipFill>
                <a:blip r:embed="rId2"/>
                <a:stretch>
                  <a:fillRect l="-1373" t="-21053" b="-491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diagram of the solar system&#10;&#10;Description automatically generated">
            <a:extLst>
              <a:ext uri="{FF2B5EF4-FFF2-40B4-BE49-F238E27FC236}">
                <a16:creationId xmlns:a16="http://schemas.microsoft.com/office/drawing/2014/main" id="{34FCEF78-6E1F-CB0E-8369-3EB05DD20F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7" t="16433" r="43666" b="18254"/>
          <a:stretch/>
        </p:blipFill>
        <p:spPr>
          <a:xfrm>
            <a:off x="8087179" y="3263850"/>
            <a:ext cx="3940592" cy="2810460"/>
          </a:xfrm>
          <a:prstGeom prst="rect">
            <a:avLst/>
          </a:prstGeom>
        </p:spPr>
      </p:pic>
      <p:pic>
        <p:nvPicPr>
          <p:cNvPr id="12" name="Picture 11" descr="A diagram of the solar system&#10;&#10;Description automatically generated">
            <a:extLst>
              <a:ext uri="{FF2B5EF4-FFF2-40B4-BE49-F238E27FC236}">
                <a16:creationId xmlns:a16="http://schemas.microsoft.com/office/drawing/2014/main" id="{6CB639FA-153C-20BC-7EB3-5171696D69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8" t="15788" r="44333" b="18639"/>
          <a:stretch/>
        </p:blipFill>
        <p:spPr>
          <a:xfrm>
            <a:off x="204516" y="3263850"/>
            <a:ext cx="3897741" cy="2802828"/>
          </a:xfrm>
          <a:prstGeom prst="rect">
            <a:avLst/>
          </a:prstGeom>
        </p:spPr>
      </p:pic>
      <p:pic>
        <p:nvPicPr>
          <p:cNvPr id="16" name="Picture 15" descr="A diagram of a solar system&#10;&#10;Description automatically generated">
            <a:extLst>
              <a:ext uri="{FF2B5EF4-FFF2-40B4-BE49-F238E27FC236}">
                <a16:creationId xmlns:a16="http://schemas.microsoft.com/office/drawing/2014/main" id="{CFA22E6B-D592-EFA8-2F7B-0701570B36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7" t="15918" r="44626" b="18769"/>
          <a:stretch/>
        </p:blipFill>
        <p:spPr>
          <a:xfrm>
            <a:off x="4152103" y="3263850"/>
            <a:ext cx="3897741" cy="28104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34683D4C-D6FD-0045-872C-16FDBE6D40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6241581"/>
                  </p:ext>
                </p:extLst>
              </p:nvPr>
            </p:nvGraphicFramePr>
            <p:xfrm>
              <a:off x="2324100" y="1775869"/>
              <a:ext cx="7543800" cy="740483"/>
            </p:xfrm>
            <a:graphic>
              <a:graphicData uri="http://schemas.openxmlformats.org/drawingml/2006/table">
                <a:tbl>
                  <a:tblPr firstRow="1" firstCol="1" bandRow="1">
                    <a:tableStyleId>{BC89EF96-8CEA-46FF-86C4-4CE0E7609802}</a:tableStyleId>
                  </a:tblPr>
                  <a:tblGrid>
                    <a:gridCol w="1885460">
                      <a:extLst>
                        <a:ext uri="{9D8B030D-6E8A-4147-A177-3AD203B41FA5}">
                          <a16:colId xmlns:a16="http://schemas.microsoft.com/office/drawing/2014/main" val="253858306"/>
                        </a:ext>
                      </a:extLst>
                    </a:gridCol>
                    <a:gridCol w="1885460">
                      <a:extLst>
                        <a:ext uri="{9D8B030D-6E8A-4147-A177-3AD203B41FA5}">
                          <a16:colId xmlns:a16="http://schemas.microsoft.com/office/drawing/2014/main" val="4164575092"/>
                        </a:ext>
                      </a:extLst>
                    </a:gridCol>
                    <a:gridCol w="1886440">
                      <a:extLst>
                        <a:ext uri="{9D8B030D-6E8A-4147-A177-3AD203B41FA5}">
                          <a16:colId xmlns:a16="http://schemas.microsoft.com/office/drawing/2014/main" val="230850853"/>
                        </a:ext>
                      </a:extLst>
                    </a:gridCol>
                    <a:gridCol w="1886440">
                      <a:extLst>
                        <a:ext uri="{9D8B030D-6E8A-4147-A177-3AD203B41FA5}">
                          <a16:colId xmlns:a16="http://schemas.microsoft.com/office/drawing/2014/main" val="752992083"/>
                        </a:ext>
                      </a:extLst>
                    </a:gridCol>
                  </a:tblGrid>
                  <a:tr h="34877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it-IT" sz="1600" b="1" kern="0" smtClean="0">
                                  <a:solidFill>
                                    <a:schemeClr val="tx2"/>
                                  </a:solidFill>
                                  <a:effectLst/>
                                </a:rPr>
                                <m:t>𝚫</m:t>
                              </m:r>
                              <m:sSub>
                                <m:sSubPr>
                                  <m:ctrlPr>
                                    <a:rPr lang="en-GB" sz="1600" kern="0">
                                      <a:solidFill>
                                        <a:schemeClr val="tx2"/>
                                      </a:solidFill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kern="100">
                                      <a:solidFill>
                                        <a:schemeClr val="tx2"/>
                                      </a:solidFill>
                                      <a:effectLst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GB" sz="1600" kern="100">
                                      <a:solidFill>
                                        <a:schemeClr val="tx2"/>
                                      </a:solidFill>
                                      <a:effectLst/>
                                    </a:rPr>
                                    <m:t>𝒅𝒆𝒑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600" kern="100" dirty="0">
                              <a:solidFill>
                                <a:schemeClr val="tx2"/>
                              </a:solidFill>
                              <a:effectLst/>
                            </a:rPr>
                            <a:t> [km/s]</a:t>
                          </a:r>
                          <a:endParaRPr lang="en-GB" sz="1600" kern="100" dirty="0">
                            <a:solidFill>
                              <a:schemeClr val="tx2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it-IT" sz="1600" b="1" kern="0" smtClean="0">
                                  <a:solidFill>
                                    <a:schemeClr val="tx2"/>
                                  </a:solidFill>
                                  <a:effectLst/>
                                </a:rPr>
                                <m:t>𝚫</m:t>
                              </m:r>
                              <m:sSub>
                                <m:sSubPr>
                                  <m:ctrlPr>
                                    <a:rPr lang="en-GB" sz="1600" kern="0">
                                      <a:solidFill>
                                        <a:schemeClr val="tx2"/>
                                      </a:solidFill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kern="100">
                                      <a:solidFill>
                                        <a:schemeClr val="tx2"/>
                                      </a:solidFill>
                                      <a:effectLst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GB" sz="1600" kern="100">
                                      <a:solidFill>
                                        <a:schemeClr val="tx2"/>
                                      </a:solidFill>
                                      <a:effectLst/>
                                    </a:rPr>
                                    <m:t>𝒈𝒂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600" kern="100" dirty="0">
                              <a:solidFill>
                                <a:schemeClr val="tx2"/>
                              </a:solidFill>
                              <a:effectLst/>
                            </a:rPr>
                            <a:t> [km/s]</a:t>
                          </a:r>
                          <a:endParaRPr lang="en-GB" sz="1600" kern="100" dirty="0">
                            <a:solidFill>
                              <a:schemeClr val="tx2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it-IT" sz="1600" b="1" kern="0" smtClean="0">
                                  <a:solidFill>
                                    <a:schemeClr val="tx2"/>
                                  </a:solidFill>
                                  <a:effectLst/>
                                </a:rPr>
                                <m:t>𝚫</m:t>
                              </m:r>
                              <m:sSub>
                                <m:sSubPr>
                                  <m:ctrlPr>
                                    <a:rPr lang="en-GB" sz="1600" kern="0">
                                      <a:solidFill>
                                        <a:schemeClr val="tx2"/>
                                      </a:solidFill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kern="100">
                                      <a:solidFill>
                                        <a:schemeClr val="tx2"/>
                                      </a:solidFill>
                                      <a:effectLst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GB" sz="1600" kern="100">
                                      <a:solidFill>
                                        <a:schemeClr val="tx2"/>
                                      </a:solidFill>
                                      <a:effectLst/>
                                    </a:rPr>
                                    <m:t>𝒂𝒓𝒓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600" kern="100" dirty="0">
                              <a:solidFill>
                                <a:schemeClr val="tx2"/>
                              </a:solidFill>
                              <a:effectLst/>
                            </a:rPr>
                            <a:t> [km/s]</a:t>
                          </a:r>
                          <a:endParaRPr lang="en-GB" sz="1600" kern="100" dirty="0">
                            <a:solidFill>
                              <a:schemeClr val="tx2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it-IT" sz="1600" b="1" kern="0" smtClean="0">
                                  <a:solidFill>
                                    <a:schemeClr val="tx2"/>
                                  </a:solidFill>
                                  <a:effectLst/>
                                </a:rPr>
                                <m:t>𝚫</m:t>
                              </m:r>
                              <m:sSub>
                                <m:sSubPr>
                                  <m:ctrlPr>
                                    <a:rPr lang="en-GB" sz="1600" kern="0">
                                      <a:solidFill>
                                        <a:schemeClr val="tx2"/>
                                      </a:solidFill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kern="100">
                                      <a:solidFill>
                                        <a:schemeClr val="tx2"/>
                                      </a:solidFill>
                                      <a:effectLst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GB" sz="1600" kern="100">
                                      <a:solidFill>
                                        <a:schemeClr val="tx2"/>
                                      </a:solidFill>
                                      <a:effectLst/>
                                    </a:rPr>
                                    <m:t>𝒕𝒐𝒕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600" kern="100" dirty="0">
                              <a:solidFill>
                                <a:schemeClr val="tx2"/>
                              </a:solidFill>
                              <a:effectLst/>
                            </a:rPr>
                            <a:t> [km/s]</a:t>
                          </a:r>
                          <a:endParaRPr lang="en-GB" sz="1600" kern="100" dirty="0">
                            <a:solidFill>
                              <a:schemeClr val="tx2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46832585"/>
                      </a:ext>
                    </a:extLst>
                  </a:tr>
                  <a:tr h="39170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t-IT" sz="1600" b="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4.2784</a:t>
                          </a:r>
                          <a:endParaRPr lang="en-GB" sz="1600" b="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b="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0.1057</a:t>
                          </a:r>
                          <a:endParaRPr lang="en-GB" sz="1600" b="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t-IT" sz="1600" b="0" kern="100">
                              <a:solidFill>
                                <a:schemeClr val="tx1"/>
                              </a:solidFill>
                              <a:effectLst/>
                            </a:rPr>
                            <a:t>8.2339</a:t>
                          </a:r>
                          <a:endParaRPr lang="en-GB" sz="1600" b="0" kern="1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t-IT" sz="1600" b="1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12.6180</a:t>
                          </a:r>
                          <a:endParaRPr lang="en-GB" sz="1600" b="1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8718415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34683D4C-D6FD-0045-872C-16FDBE6D40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6241581"/>
                  </p:ext>
                </p:extLst>
              </p:nvPr>
            </p:nvGraphicFramePr>
            <p:xfrm>
              <a:off x="2324100" y="1775869"/>
              <a:ext cx="7543800" cy="740483"/>
            </p:xfrm>
            <a:graphic>
              <a:graphicData uri="http://schemas.openxmlformats.org/drawingml/2006/table">
                <a:tbl>
                  <a:tblPr firstRow="1" firstCol="1" bandRow="1">
                    <a:tableStyleId>{BC89EF96-8CEA-46FF-86C4-4CE0E7609802}</a:tableStyleId>
                  </a:tblPr>
                  <a:tblGrid>
                    <a:gridCol w="1885460">
                      <a:extLst>
                        <a:ext uri="{9D8B030D-6E8A-4147-A177-3AD203B41FA5}">
                          <a16:colId xmlns:a16="http://schemas.microsoft.com/office/drawing/2014/main" val="253858306"/>
                        </a:ext>
                      </a:extLst>
                    </a:gridCol>
                    <a:gridCol w="1885460">
                      <a:extLst>
                        <a:ext uri="{9D8B030D-6E8A-4147-A177-3AD203B41FA5}">
                          <a16:colId xmlns:a16="http://schemas.microsoft.com/office/drawing/2014/main" val="4164575092"/>
                        </a:ext>
                      </a:extLst>
                    </a:gridCol>
                    <a:gridCol w="1886440">
                      <a:extLst>
                        <a:ext uri="{9D8B030D-6E8A-4147-A177-3AD203B41FA5}">
                          <a16:colId xmlns:a16="http://schemas.microsoft.com/office/drawing/2014/main" val="230850853"/>
                        </a:ext>
                      </a:extLst>
                    </a:gridCol>
                    <a:gridCol w="1886440">
                      <a:extLst>
                        <a:ext uri="{9D8B030D-6E8A-4147-A177-3AD203B41FA5}">
                          <a16:colId xmlns:a16="http://schemas.microsoft.com/office/drawing/2014/main" val="752992083"/>
                        </a:ext>
                      </a:extLst>
                    </a:gridCol>
                  </a:tblGrid>
                  <a:tr h="3487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6"/>
                          <a:stretch>
                            <a:fillRect l="-324" t="-1754" r="-301618" b="-1298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6"/>
                          <a:stretch>
                            <a:fillRect l="-100000" t="-1754" r="-200645" b="-1298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6"/>
                          <a:stretch>
                            <a:fillRect l="-200647" t="-1754" r="-101294" b="-1298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6"/>
                          <a:stretch>
                            <a:fillRect l="-299677" t="-1754" r="-968" b="-1298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6832585"/>
                      </a:ext>
                    </a:extLst>
                  </a:tr>
                  <a:tr h="39170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t-IT" sz="1600" b="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4.2784</a:t>
                          </a:r>
                          <a:endParaRPr lang="en-GB" sz="1600" b="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b="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0.1057</a:t>
                          </a:r>
                          <a:endParaRPr lang="en-GB" sz="1600" b="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t-IT" sz="1600" b="0" kern="100">
                              <a:solidFill>
                                <a:schemeClr val="tx1"/>
                              </a:solidFill>
                              <a:effectLst/>
                            </a:rPr>
                            <a:t>8.2339</a:t>
                          </a:r>
                          <a:endParaRPr lang="en-GB" sz="1600" b="0" kern="1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t-IT" sz="1600" b="1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12.6180</a:t>
                          </a:r>
                          <a:endParaRPr lang="en-GB" sz="1600" b="1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871841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7E76E6C-E7E9-52A7-8C0C-F0B71CD97A8C}"/>
                  </a:ext>
                </a:extLst>
              </p:cNvPr>
              <p:cNvSpPr txBox="1"/>
              <p:nvPr/>
            </p:nvSpPr>
            <p:spPr>
              <a:xfrm>
                <a:off x="692980" y="1163230"/>
                <a:ext cx="10949649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800" dirty="0"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dirty="0"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sz="1800" dirty="0"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𝑡𝑜𝑡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</m:oMath>
                </a14:m>
                <a:r>
                  <a:rPr lang="it-IT" sz="1800" dirty="0"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𝑑𝑒𝑝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+ </a:t>
                </a:r>
                <a:r>
                  <a:rPr lang="it-IT" sz="1800" dirty="0"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𝑔𝑎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+ </a:t>
                </a:r>
                <a:r>
                  <a:rPr lang="it-IT" sz="1800" dirty="0"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𝑎𝑟𝑟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7E76E6C-E7E9-52A7-8C0C-F0B71CD97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80" y="1163230"/>
                <a:ext cx="10949649" cy="391902"/>
              </a:xfrm>
              <a:prstGeom prst="rect">
                <a:avLst/>
              </a:prstGeom>
              <a:blipFill>
                <a:blip r:embed="rId7"/>
                <a:stretch>
                  <a:fillRect t="-10938" b="-171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9AB049-3D8E-9C40-4EC9-35CD7F1E68EB}"/>
                  </a:ext>
                </a:extLst>
              </p:cNvPr>
              <p:cNvSpPr txBox="1"/>
              <p:nvPr/>
            </p:nvSpPr>
            <p:spPr>
              <a:xfrm>
                <a:off x="1147602" y="2784349"/>
                <a:ext cx="2954655" cy="3871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800" i="0" dirty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en-GB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𝑑𝑒𝑝</m:t>
                        </m:r>
                      </m:sub>
                    </m:sSub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 = 33.88% 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it-IT" sz="1600" i="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en-GB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𝑡𝑜𝑡</m:t>
                        </m:r>
                      </m:sub>
                    </m:sSub>
                  </m:oMath>
                </a14:m>
                <a:r>
                  <a:rPr lang="it-IT" sz="1600" dirty="0"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endParaRPr lang="en-GB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9AB049-3D8E-9C40-4EC9-35CD7F1E6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602" y="2784349"/>
                <a:ext cx="2954655" cy="387157"/>
              </a:xfrm>
              <a:prstGeom prst="rect">
                <a:avLst/>
              </a:prstGeom>
              <a:blipFill>
                <a:blip r:embed="rId8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12D7BCE-F133-EAD4-4C3A-60FDB5954822}"/>
                  </a:ext>
                </a:extLst>
              </p:cNvPr>
              <p:cNvSpPr txBox="1"/>
              <p:nvPr/>
            </p:nvSpPr>
            <p:spPr>
              <a:xfrm>
                <a:off x="5243331" y="2802496"/>
                <a:ext cx="2169632" cy="361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16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sz="1600" b="0" i="0" smtClean="0">
                              <a:latin typeface="Cambria Math" panose="02040503050406030204" pitchFamily="18" charset="0"/>
                            </a:rPr>
                            <m:t>ga</m:t>
                          </m:r>
                        </m:sub>
                      </m:sSub>
                      <m:r>
                        <a:rPr lang="it-IT" sz="1600" b="0" i="0" smtClean="0">
                          <a:latin typeface="Cambria Math" panose="02040503050406030204" pitchFamily="18" charset="0"/>
                        </a:rPr>
                        <m:t>=0.84% </m:t>
                      </m:r>
                      <m:r>
                        <m:rPr>
                          <m:sty m:val="p"/>
                        </m:rPr>
                        <a:rPr lang="it-IT" sz="1600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it-IT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16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</m:oMath>
                  </m:oMathPara>
                </a14:m>
                <a:endParaRPr lang="en-GB" sz="16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12D7BCE-F133-EAD4-4C3A-60FDB5954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3331" y="2802496"/>
                <a:ext cx="2169632" cy="361766"/>
              </a:xfrm>
              <a:prstGeom prst="rect">
                <a:avLst/>
              </a:prstGeom>
              <a:blipFill>
                <a:blip r:embed="rId9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257EAC-81F8-00C2-4E1F-70D500BDA9B7}"/>
                  </a:ext>
                </a:extLst>
              </p:cNvPr>
              <p:cNvSpPr txBox="1"/>
              <p:nvPr/>
            </p:nvSpPr>
            <p:spPr>
              <a:xfrm>
                <a:off x="8965831" y="2794092"/>
                <a:ext cx="26252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1600" i="0" dirty="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𝑎𝑟𝑟</m:t>
                          </m:r>
                        </m:sub>
                      </m:sSub>
                      <m:r>
                        <a:rPr lang="it-IT" sz="1600" i="1" dirty="0" smtClean="0">
                          <a:latin typeface="Cambria Math" panose="02040503050406030204" pitchFamily="18" charset="0"/>
                        </a:rPr>
                        <m:t> = 65.26% </m:t>
                      </m:r>
                      <m:r>
                        <a:rPr lang="it-IT" sz="1600" i="1" dirty="0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it-IT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1600" i="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257EAC-81F8-00C2-4E1F-70D500BDA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5831" y="2794092"/>
                <a:ext cx="2625206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147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/>
              <a:t>Interplanetary</a:t>
            </a:r>
            <a:r>
              <a:rPr spc="-105"/>
              <a:t> </a:t>
            </a:r>
            <a:r>
              <a:t>Explorer</a:t>
            </a:r>
            <a:r>
              <a:rPr spc="-65"/>
              <a:t> </a:t>
            </a:r>
            <a:r>
              <a:rPr spc="-10"/>
              <a:t>Mission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t>Academic</a:t>
            </a:r>
            <a:r>
              <a:rPr spc="-25"/>
              <a:t> </a:t>
            </a:r>
            <a:r>
              <a:t>year</a:t>
            </a:r>
            <a:r>
              <a:rPr spc="-45"/>
              <a:t> </a:t>
            </a:r>
            <a:r>
              <a:rPr spc="-10"/>
              <a:t>2023/24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it-IT"/>
              <a:t>Orbital mechanics - Project Group 2307</a:t>
            </a:r>
            <a:endParaRPr spc="-5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14</a:t>
            </a:fld>
            <a:endParaRPr spc="-25"/>
          </a:p>
        </p:txBody>
      </p:sp>
      <p:sp>
        <p:nvSpPr>
          <p:cNvPr id="3" name="object 3"/>
          <p:cNvSpPr txBox="1"/>
          <p:nvPr/>
        </p:nvSpPr>
        <p:spPr>
          <a:xfrm>
            <a:off x="374700" y="675259"/>
            <a:ext cx="1153858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004D99"/>
                </a:solidFill>
                <a:latin typeface="Calibri"/>
                <a:cs typeface="Calibri"/>
              </a:rPr>
              <a:t>Mission</a:t>
            </a:r>
            <a:r>
              <a:rPr sz="2200" spc="-60" dirty="0">
                <a:solidFill>
                  <a:srgbClr val="004D99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4D99"/>
                </a:solidFill>
                <a:latin typeface="Calibri"/>
                <a:cs typeface="Calibri"/>
              </a:rPr>
              <a:t>analysis</a:t>
            </a:r>
            <a:r>
              <a:rPr sz="2200" spc="-70" dirty="0">
                <a:solidFill>
                  <a:srgbClr val="004D99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4D99"/>
                </a:solidFill>
                <a:latin typeface="Calibri"/>
                <a:cs typeface="Calibri"/>
              </a:rPr>
              <a:t>outputs</a:t>
            </a:r>
            <a:r>
              <a:rPr sz="2200" spc="-55" dirty="0">
                <a:solidFill>
                  <a:srgbClr val="004D99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004D99"/>
                </a:solidFill>
                <a:latin typeface="Calibri"/>
                <a:cs typeface="Calibri"/>
              </a:rPr>
              <a:t>(</a:t>
            </a:r>
            <a:r>
              <a:rPr lang="it-IT" sz="2200" spc="-10" dirty="0">
                <a:solidFill>
                  <a:srgbClr val="004D99"/>
                </a:solidFill>
                <a:latin typeface="Calibri"/>
                <a:cs typeface="Calibri"/>
              </a:rPr>
              <a:t>4</a:t>
            </a:r>
            <a:r>
              <a:rPr sz="2200" spc="-10" dirty="0">
                <a:solidFill>
                  <a:srgbClr val="004D99"/>
                </a:solidFill>
                <a:latin typeface="Calibri"/>
                <a:cs typeface="Calibri"/>
              </a:rPr>
              <a:t>/</a:t>
            </a:r>
            <a:r>
              <a:rPr lang="it-IT" sz="2200" spc="-10" dirty="0">
                <a:solidFill>
                  <a:srgbClr val="004D99"/>
                </a:solidFill>
                <a:latin typeface="Calibri"/>
                <a:cs typeface="Calibri"/>
              </a:rPr>
              <a:t>4</a:t>
            </a:r>
            <a:r>
              <a:rPr sz="2200" spc="-10" dirty="0">
                <a:solidFill>
                  <a:srgbClr val="004D99"/>
                </a:solidFill>
                <a:latin typeface="Calibri"/>
                <a:cs typeface="Calibri"/>
              </a:rPr>
              <a:t>)</a:t>
            </a:r>
            <a:r>
              <a:rPr lang="it-IT" sz="2200" spc="-10" dirty="0">
                <a:solidFill>
                  <a:srgbClr val="004D99"/>
                </a:solidFill>
                <a:latin typeface="Calibri"/>
                <a:cs typeface="Calibri"/>
              </a:rPr>
              <a:t> - </a:t>
            </a:r>
            <a:r>
              <a:rPr lang="it-IT" sz="2200" spc="-10" dirty="0" err="1">
                <a:solidFill>
                  <a:srgbClr val="004D99"/>
                </a:solidFill>
                <a:latin typeface="Calibri"/>
                <a:cs typeface="Calibri"/>
              </a:rPr>
              <a:t>C</a:t>
            </a:r>
            <a:r>
              <a:rPr lang="it-IT" sz="2200" dirty="0" err="1">
                <a:solidFill>
                  <a:srgbClr val="004D99"/>
                </a:solidFill>
                <a:latin typeface="Calibri"/>
                <a:cs typeface="Calibri"/>
              </a:rPr>
              <a:t>onclusion</a:t>
            </a:r>
            <a:r>
              <a:rPr lang="it-IT" sz="2200" dirty="0">
                <a:solidFill>
                  <a:srgbClr val="004D99"/>
                </a:solidFill>
                <a:latin typeface="Calibri"/>
                <a:cs typeface="Calibri"/>
              </a:rPr>
              <a:t> </a:t>
            </a:r>
            <a:endParaRPr sz="2200" dirty="0">
              <a:solidFill>
                <a:srgbClr val="004D99"/>
              </a:solidFill>
              <a:latin typeface="Calibri"/>
              <a:cs typeface="Calibri"/>
            </a:endParaRPr>
          </a:p>
        </p:txBody>
      </p:sp>
      <p:pic>
        <p:nvPicPr>
          <p:cNvPr id="8" name="Picture 7" descr="A diagram of the solar system&#10;&#10;Description automatically generated">
            <a:extLst>
              <a:ext uri="{FF2B5EF4-FFF2-40B4-BE49-F238E27FC236}">
                <a16:creationId xmlns:a16="http://schemas.microsoft.com/office/drawing/2014/main" id="{544E3C6E-FFC3-A672-9D3E-4A0C01F978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7" t="21223" r="23416" b="25213"/>
          <a:stretch/>
        </p:blipFill>
        <p:spPr>
          <a:xfrm>
            <a:off x="4035369" y="2142030"/>
            <a:ext cx="8156631" cy="42002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32747B-642C-0910-68C1-6B85C91C0FA5}"/>
                  </a:ext>
                </a:extLst>
              </p:cNvPr>
              <p:cNvSpPr txBox="1"/>
              <p:nvPr/>
            </p:nvSpPr>
            <p:spPr>
              <a:xfrm>
                <a:off x="141730" y="1784971"/>
                <a:ext cx="5371303" cy="37365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b="1">
                    <a:solidFill>
                      <a:schemeClr val="accent1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Alternative solution:</a:t>
                </a: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Slightly higher cost</a:t>
                </a:r>
                <a:r>
                  <a:rPr lang="en-US"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600" b="1" i="1" kern="100">
                    <a:solidFill>
                      <a:schemeClr val="accent1"/>
                    </a:solidFill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1" i="1" kern="1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it-IT" b="1" i="1" kern="1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kern="1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1" i="1" kern="1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𝑡𝑜𝑡</m:t>
                        </m:r>
                        <m:r>
                          <a:rPr lang="it-IT" b="1" i="1" kern="1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kern="1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𝑎𝑙𝑡𝑒𝑟𝑛𝑎𝑡𝑖𝑣𝑒</m:t>
                        </m:r>
                      </m:sub>
                    </m:sSub>
                  </m:oMath>
                </a14:m>
                <a:r>
                  <a:rPr lang="en-GB" sz="1600" i="1" kern="100">
                    <a:solidFill>
                      <a:schemeClr val="tx1"/>
                    </a:solidFill>
                    <a:latin typeface="+mn-lt"/>
                  </a:rPr>
                  <a:t> = </a:t>
                </a:r>
                <a:r>
                  <a:rPr lang="en-GB" sz="1600" kern="100">
                    <a:solidFill>
                      <a:schemeClr val="tx1"/>
                    </a:solidFill>
                    <a:latin typeface="+mn-lt"/>
                  </a:rPr>
                  <a:t>12, 8776 km/s</a:t>
                </a:r>
                <a:endParaRPr lang="en-GB" kern="100">
                  <a:solidFill>
                    <a:schemeClr val="tx1"/>
                  </a:solidFill>
                  <a:latin typeface="+mn-lt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Departure and arrival time ten years earlier</a:t>
                </a:r>
                <a:r>
                  <a:rPr lang="en-US"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algn="l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GB" sz="1600" kern="100">
                    <a:effectLst/>
                    <a:latin typeface="+mn-lt"/>
                  </a:rPr>
                  <a:t> </a:t>
                </a:r>
                <a:r>
                  <a:rPr lang="en-GB" kern="100">
                    <a:effectLst/>
                    <a:latin typeface="+mn-lt"/>
                  </a:rPr>
                  <a:t>December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ker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kern="10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b="0" i="1" kern="100">
                            <a:effectLst/>
                            <a:latin typeface="Cambria Math" panose="02040503050406030204" pitchFamily="18" charset="0"/>
                          </a:rPr>
                          <m:t>𝑛𝑑</m:t>
                        </m:r>
                      </m:sup>
                    </m:sSup>
                  </m:oMath>
                </a14:m>
                <a:r>
                  <a:rPr lang="en-GB" kern="100">
                    <a:effectLst/>
                    <a:latin typeface="+mn-lt"/>
                  </a:rPr>
                  <a:t> , 2045, 09:34:29</a:t>
                </a:r>
              </a:p>
              <a:p>
                <a:pPr algn="l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GB" kern="100">
                    <a:effectLst/>
                    <a:latin typeface="+mn-lt"/>
                    <a:sym typeface="Wingdings" panose="05000000000000000000" pitchFamily="2" charset="2"/>
                  </a:rPr>
                  <a:t> </a:t>
                </a:r>
                <a:r>
                  <a:rPr lang="en-GB" kern="100">
                    <a:effectLst/>
                    <a:latin typeface="+mn-lt"/>
                  </a:rPr>
                  <a:t>September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ker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kern="100">
                            <a:effectLst/>
                            <a:latin typeface="Cambria Math" panose="02040503050406030204" pitchFamily="18" charset="0"/>
                          </a:rPr>
                          <m:t>7</m:t>
                        </m:r>
                      </m:e>
                      <m:sup>
                        <m:r>
                          <a:rPr lang="en-GB" kern="100">
                            <a:effectLst/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GB" kern="100">
                    <a:effectLst/>
                    <a:latin typeface="+mn-lt"/>
                  </a:rPr>
                  <a:t> , 2047, 12:39:24</a:t>
                </a:r>
              </a:p>
              <a:p>
                <a:pPr algn="l">
                  <a:lnSpc>
                    <a:spcPct val="107000"/>
                  </a:lnSpc>
                  <a:spcAft>
                    <a:spcPts val="800"/>
                  </a:spcAft>
                </a:pPr>
                <a:endParaRPr lang="en-GB" sz="300" b="1">
                  <a:solidFill>
                    <a:schemeClr val="accent1"/>
                  </a:solidFill>
                  <a:latin typeface="+mn-lt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GB" b="1">
                    <a:solidFill>
                      <a:schemeClr val="accent1"/>
                    </a:solidFill>
                    <a:latin typeface="+mn-lt"/>
                    <a:cs typeface="Times New Roman" panose="02020603050405020304" pitchFamily="18" charset="0"/>
                  </a:rPr>
                  <a:t>Final choice:</a:t>
                </a: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GB">
                    <a:solidFill>
                      <a:schemeClr val="tx1"/>
                    </a:solidFill>
                    <a:latin typeface="+mn-lt"/>
                    <a:cs typeface="Times New Roman" panose="02020603050405020304" pitchFamily="18" charset="0"/>
                  </a:rPr>
                  <a:t>Following the adopted criteria </a:t>
                </a: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    </a:t>
                </a:r>
                <a:r>
                  <a:rPr lang="en-GB" b="1" i="1" kern="100">
                    <a:solidFill>
                      <a:schemeClr val="accent1"/>
                    </a:solidFill>
                    <a:effectLst/>
                    <a:latin typeface="+mn-lt"/>
                  </a:rPr>
                  <a:t>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kern="0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kern="100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GB" b="1" i="1" kern="100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𝒕𝒐𝒕</m:t>
                        </m:r>
                      </m:sub>
                    </m:sSub>
                    <m:r>
                      <a:rPr lang="it-IT" b="1" i="1" kern="100" smtClean="0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1" i="1" kern="100">
                    <a:solidFill>
                      <a:schemeClr val="accent1"/>
                    </a:solidFill>
                    <a:effectLst/>
                    <a:latin typeface="+mn-lt"/>
                  </a:rPr>
                  <a:t> &lt;  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kern="0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kern="100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GB" b="1" i="1" kern="100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𝒕𝒐𝒕</m:t>
                        </m:r>
                        <m:r>
                          <a:rPr lang="it-IT" b="1" i="1" kern="100" smtClean="0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it-IT" b="1" i="1" kern="100" smtClean="0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𝒂𝒍𝒕𝒆𝒓𝒏𝒂𝒕𝒊𝒗𝒆</m:t>
                        </m:r>
                      </m:sub>
                    </m:sSub>
                  </m:oMath>
                </a14:m>
                <a:r>
                  <a:rPr lang="en-GB" b="1">
                    <a:solidFill>
                      <a:schemeClr val="accent1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endParaRPr lang="en-GB" sz="2000">
                  <a:effectLst/>
                  <a:latin typeface="+mn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32747B-642C-0910-68C1-6B85C91C0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30" y="1784971"/>
                <a:ext cx="5371303" cy="3736536"/>
              </a:xfrm>
              <a:prstGeom prst="rect">
                <a:avLst/>
              </a:prstGeom>
              <a:blipFill>
                <a:blip r:embed="rId3"/>
                <a:stretch>
                  <a:fillRect l="-908" t="-816" b="-1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75B0E53-93FB-37DC-CED9-575351287EBB}"/>
              </a:ext>
            </a:extLst>
          </p:cNvPr>
          <p:cNvSpPr txBox="1"/>
          <p:nvPr/>
        </p:nvSpPr>
        <p:spPr>
          <a:xfrm>
            <a:off x="1120190" y="1280568"/>
            <a:ext cx="10375922" cy="491288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</a:t>
            </a:r>
            <a:r>
              <a:rPr lang="en-US" sz="1800" b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inimizing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total </a:t>
            </a:r>
            <a:r>
              <a:rPr lang="en-US" sz="1800" b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cost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criteria 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No </a:t>
            </a:r>
            <a:r>
              <a:rPr lang="en-US" sz="1800" b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constraints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 the </a:t>
            </a:r>
            <a:r>
              <a:rPr lang="en-US" sz="1800" b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 windows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GB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122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Policromia, cerchio, sfera, arte&#10;&#10;Descrizione generata automaticamente">
            <a:extLst>
              <a:ext uri="{FF2B5EF4-FFF2-40B4-BE49-F238E27FC236}">
                <a16:creationId xmlns:a16="http://schemas.microsoft.com/office/drawing/2014/main" id="{877A9122-2685-3A46-A828-25329918B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278" y="531302"/>
            <a:ext cx="7373315" cy="579539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t>Academic</a:t>
            </a:r>
            <a:r>
              <a:rPr spc="-25"/>
              <a:t> </a:t>
            </a:r>
            <a:r>
              <a:t>year</a:t>
            </a:r>
            <a:r>
              <a:rPr spc="-45"/>
              <a:t> </a:t>
            </a:r>
            <a:r>
              <a:rPr spc="-10"/>
              <a:t>2023/24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it-IT"/>
              <a:t>Orbital mechanics - Project Group 2307</a:t>
            </a:r>
            <a:endParaRPr spc="-5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15</a:t>
            </a:fld>
            <a:endParaRPr spc="-25"/>
          </a:p>
        </p:txBody>
      </p:sp>
      <p:sp>
        <p:nvSpPr>
          <p:cNvPr id="3" name="object 3"/>
          <p:cNvSpPr txBox="1"/>
          <p:nvPr/>
        </p:nvSpPr>
        <p:spPr>
          <a:xfrm>
            <a:off x="1412022" y="3266059"/>
            <a:ext cx="14179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>
                <a:solidFill>
                  <a:srgbClr val="001F5F"/>
                </a:solidFill>
                <a:latin typeface="Calibri"/>
                <a:cs typeface="Calibri"/>
              </a:rPr>
              <a:t>Assignment</a:t>
            </a:r>
            <a:r>
              <a:rPr sz="2000" spc="-10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spc="-50">
                <a:solidFill>
                  <a:srgbClr val="001F5F"/>
                </a:solidFill>
                <a:latin typeface="Calibri"/>
                <a:cs typeface="Calibri"/>
              </a:rPr>
              <a:t>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C74683B-E8AC-F31A-B56E-50267B9D1A0D}"/>
              </a:ext>
            </a:extLst>
          </p:cNvPr>
          <p:cNvSpPr/>
          <p:nvPr/>
        </p:nvSpPr>
        <p:spPr>
          <a:xfrm>
            <a:off x="860181" y="3958007"/>
            <a:ext cx="7587342" cy="761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bject 2"/>
          <p:cNvSpPr txBox="1"/>
          <p:nvPr/>
        </p:nvSpPr>
        <p:spPr>
          <a:xfrm>
            <a:off x="1412022" y="4014814"/>
            <a:ext cx="10197192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0" dirty="0">
                <a:solidFill>
                  <a:srgbClr val="004D99"/>
                </a:solidFill>
                <a:latin typeface="Calibri"/>
                <a:cs typeface="Calibri"/>
              </a:rPr>
              <a:t>PLANETARY</a:t>
            </a:r>
            <a:r>
              <a:rPr sz="4000" b="1" spc="-130" dirty="0">
                <a:solidFill>
                  <a:srgbClr val="004D99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004D99"/>
                </a:solidFill>
                <a:latin typeface="Calibri"/>
                <a:cs typeface="Calibri"/>
              </a:rPr>
              <a:t>EXPLORER</a:t>
            </a:r>
            <a:r>
              <a:rPr sz="4000" b="1" spc="-114" dirty="0">
                <a:solidFill>
                  <a:srgbClr val="004D99"/>
                </a:solidFill>
                <a:latin typeface="Calibri"/>
                <a:cs typeface="Calibri"/>
              </a:rPr>
              <a:t> </a:t>
            </a:r>
            <a:r>
              <a:rPr sz="4000" b="1" spc="-10" dirty="0">
                <a:solidFill>
                  <a:srgbClr val="004D99"/>
                </a:solidFill>
                <a:latin typeface="Calibri"/>
                <a:cs typeface="Calibri"/>
              </a:rPr>
              <a:t>MISSION</a:t>
            </a:r>
            <a:endParaRPr sz="4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E4414-67BF-798F-FC02-5B54F996D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9B0D09D-AB35-7D90-5A91-AA5F7348B500}"/>
              </a:ext>
            </a:extLst>
          </p:cNvPr>
          <p:cNvSpPr txBox="1"/>
          <p:nvPr/>
        </p:nvSpPr>
        <p:spPr>
          <a:xfrm>
            <a:off x="374700" y="675259"/>
            <a:ext cx="11337017" cy="702115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it-IT" sz="2200" err="1">
                <a:solidFill>
                  <a:schemeClr val="tx2"/>
                </a:solidFill>
                <a:latin typeface="Calibri"/>
                <a:ea typeface="Calibri"/>
                <a:cs typeface="Calibri"/>
              </a:rPr>
              <a:t>Nominal</a:t>
            </a:r>
            <a:r>
              <a:rPr lang="it-IT" sz="2200">
                <a:solidFill>
                  <a:schemeClr val="tx2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it-IT" sz="2200" err="1">
                <a:solidFill>
                  <a:schemeClr val="tx2"/>
                </a:solidFill>
                <a:latin typeface="Calibri"/>
                <a:ea typeface="Calibri"/>
                <a:cs typeface="Calibri"/>
              </a:rPr>
              <a:t>orbit</a:t>
            </a:r>
            <a:endParaRPr lang="it-IT" sz="2200">
              <a:solidFill>
                <a:schemeClr val="tx2"/>
              </a:solidFill>
              <a:latin typeface="Calibri"/>
              <a:ea typeface="Calibri"/>
              <a:cs typeface="Calibri"/>
            </a:endParaRPr>
          </a:p>
          <a:p>
            <a:pPr marL="12700">
              <a:spcBef>
                <a:spcPts val="95"/>
              </a:spcBef>
            </a:pPr>
            <a:endParaRPr lang="it-IT" sz="220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F2BCD7A5-5FAD-8A70-3806-F172D5E0CB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Planetary</a:t>
            </a:r>
            <a:r>
              <a:rPr spc="-110"/>
              <a:t> </a:t>
            </a:r>
            <a:r>
              <a:t>Explorer</a:t>
            </a:r>
            <a:r>
              <a:rPr spc="-100"/>
              <a:t> </a:t>
            </a:r>
            <a:r>
              <a:rPr spc="-10"/>
              <a:t>Mission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933D3851-D24D-9B64-CE6B-0EF8C80EF35D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t>Academic</a:t>
            </a:r>
            <a:r>
              <a:rPr spc="-25"/>
              <a:t> </a:t>
            </a:r>
            <a:r>
              <a:t>year</a:t>
            </a:r>
            <a:r>
              <a:rPr spc="-45"/>
              <a:t> </a:t>
            </a:r>
            <a:r>
              <a:rPr spc="-10"/>
              <a:t>2023/24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86636502-9E40-8814-66F9-FAB3112AE160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it-IT"/>
              <a:t>Orbital mechanics - Project Group 2307</a:t>
            </a:r>
            <a:endParaRPr spc="-5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FB7DF113-7212-BE66-C677-857BAAFC0631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16</a:t>
            </a:fld>
            <a:endParaRPr spc="-25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ella 2">
                <a:extLst>
                  <a:ext uri="{FF2B5EF4-FFF2-40B4-BE49-F238E27FC236}">
                    <a16:creationId xmlns:a16="http://schemas.microsoft.com/office/drawing/2014/main" id="{835546D5-39B0-76A7-38AF-6C1DB00B1F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9493543"/>
                  </p:ext>
                </p:extLst>
              </p:nvPr>
            </p:nvGraphicFramePr>
            <p:xfrm>
              <a:off x="507298" y="5043948"/>
              <a:ext cx="7488430" cy="1117627"/>
            </p:xfrm>
            <a:graphic>
              <a:graphicData uri="http://schemas.openxmlformats.org/drawingml/2006/table">
                <a:tbl>
                  <a:tblPr firstRow="1" firstCol="1" bandRow="1">
                    <a:tableStyleId>{BC89EF96-8CEA-46FF-86C4-4CE0E7609802}</a:tableStyleId>
                  </a:tblPr>
                  <a:tblGrid>
                    <a:gridCol w="975647">
                      <a:extLst>
                        <a:ext uri="{9D8B030D-6E8A-4147-A177-3AD203B41FA5}">
                          <a16:colId xmlns:a16="http://schemas.microsoft.com/office/drawing/2014/main" val="460360562"/>
                        </a:ext>
                      </a:extLst>
                    </a:gridCol>
                    <a:gridCol w="846841">
                      <a:extLst>
                        <a:ext uri="{9D8B030D-6E8A-4147-A177-3AD203B41FA5}">
                          <a16:colId xmlns:a16="http://schemas.microsoft.com/office/drawing/2014/main" val="2999084313"/>
                        </a:ext>
                      </a:extLst>
                    </a:gridCol>
                    <a:gridCol w="952489">
                      <a:extLst>
                        <a:ext uri="{9D8B030D-6E8A-4147-A177-3AD203B41FA5}">
                          <a16:colId xmlns:a16="http://schemas.microsoft.com/office/drawing/2014/main" val="3492219462"/>
                        </a:ext>
                      </a:extLst>
                    </a:gridCol>
                    <a:gridCol w="940020">
                      <a:extLst>
                        <a:ext uri="{9D8B030D-6E8A-4147-A177-3AD203B41FA5}">
                          <a16:colId xmlns:a16="http://schemas.microsoft.com/office/drawing/2014/main" val="251670083"/>
                        </a:ext>
                      </a:extLst>
                    </a:gridCol>
                    <a:gridCol w="964959">
                      <a:extLst>
                        <a:ext uri="{9D8B030D-6E8A-4147-A177-3AD203B41FA5}">
                          <a16:colId xmlns:a16="http://schemas.microsoft.com/office/drawing/2014/main" val="4178423976"/>
                        </a:ext>
                      </a:extLst>
                    </a:gridCol>
                    <a:gridCol w="968795">
                      <a:extLst>
                        <a:ext uri="{9D8B030D-6E8A-4147-A177-3AD203B41FA5}">
                          <a16:colId xmlns:a16="http://schemas.microsoft.com/office/drawing/2014/main" val="64751336"/>
                        </a:ext>
                      </a:extLst>
                    </a:gridCol>
                    <a:gridCol w="1839679">
                      <a:extLst>
                        <a:ext uri="{9D8B030D-6E8A-4147-A177-3AD203B41FA5}">
                          <a16:colId xmlns:a16="http://schemas.microsoft.com/office/drawing/2014/main" val="3858432801"/>
                        </a:ext>
                      </a:extLst>
                    </a:gridCol>
                  </a:tblGrid>
                  <a:tr h="57011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1" i="1" kern="100" smtClean="0">
                                    <a:solidFill>
                                      <a:schemeClr val="tx2"/>
                                    </a:solidFill>
                                    <a:effectLst/>
                                  </a:rPr>
                                  <m:t>𝒂</m:t>
                                </m:r>
                                <m:r>
                                  <a:rPr lang="en-GB" sz="1800" b="1" i="1" kern="100">
                                    <a:solidFill>
                                      <a:schemeClr val="tx2"/>
                                    </a:solidFill>
                                    <a:effectLst/>
                                  </a:rPr>
                                  <m:t> [</m:t>
                                </m:r>
                                <m:r>
                                  <a:rPr lang="en-GB" sz="1800" b="1" i="1" kern="100">
                                    <a:solidFill>
                                      <a:schemeClr val="tx2"/>
                                    </a:solidFill>
                                    <a:effectLst/>
                                  </a:rPr>
                                  <m:t>𝒌𝒎</m:t>
                                </m:r>
                                <m:r>
                                  <a:rPr lang="en-GB" sz="1800" b="1" i="1" kern="100">
                                    <a:solidFill>
                                      <a:schemeClr val="tx2"/>
                                    </a:solidFill>
                                    <a:effectLst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it-IT" sz="1800" b="1" i="1" kern="100" dirty="0">
                            <a:solidFill>
                              <a:schemeClr val="tx2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1" i="1" kern="100" smtClean="0">
                                    <a:solidFill>
                                      <a:schemeClr val="tx2"/>
                                    </a:solidFill>
                                    <a:effectLst/>
                                  </a:rPr>
                                  <m:t>𝒆</m:t>
                                </m:r>
                                <m:r>
                                  <a:rPr lang="en-GB" sz="1800" b="1" i="1" kern="100">
                                    <a:solidFill>
                                      <a:schemeClr val="tx2"/>
                                    </a:solidFill>
                                    <a:effectLst/>
                                  </a:rPr>
                                  <m:t> [−]</m:t>
                                </m:r>
                              </m:oMath>
                            </m:oMathPara>
                          </a14:m>
                          <a:endParaRPr lang="it-IT" sz="1800" b="1" i="1" kern="100">
                            <a:solidFill>
                              <a:schemeClr val="tx2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1" i="1" kern="100" smtClean="0">
                                    <a:solidFill>
                                      <a:schemeClr val="tx2"/>
                                    </a:solidFill>
                                    <a:effectLst/>
                                  </a:rPr>
                                  <m:t>𝒊</m:t>
                                </m:r>
                                <m:r>
                                  <a:rPr lang="en-GB" sz="1800" b="1" i="1" kern="100">
                                    <a:solidFill>
                                      <a:schemeClr val="tx2"/>
                                    </a:solidFill>
                                    <a:effectLst/>
                                  </a:rPr>
                                  <m:t> [</m:t>
                                </m:r>
                                <m:r>
                                  <a:rPr lang="en-GB" sz="1800" b="1" i="1" kern="100">
                                    <a:solidFill>
                                      <a:schemeClr val="tx2"/>
                                    </a:solidFill>
                                    <a:effectLst/>
                                  </a:rPr>
                                  <m:t>𝒅𝒆𝒈</m:t>
                                </m:r>
                                <m:r>
                                  <a:rPr lang="en-GB" sz="1800" b="1" i="1" kern="100">
                                    <a:solidFill>
                                      <a:schemeClr val="tx2"/>
                                    </a:solidFill>
                                    <a:effectLst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it-IT" sz="1800" b="1" i="1" kern="100" dirty="0">
                            <a:solidFill>
                              <a:schemeClr val="tx2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1" i="1" kern="100" smtClean="0">
                                    <a:solidFill>
                                      <a:schemeClr val="tx2"/>
                                    </a:solidFill>
                                    <a:effectLst/>
                                  </a:rPr>
                                  <m:t>Ω [</m:t>
                                </m:r>
                                <m:r>
                                  <a:rPr lang="en-GB" sz="1800" b="1" i="1" kern="100">
                                    <a:solidFill>
                                      <a:schemeClr val="tx2"/>
                                    </a:solidFill>
                                    <a:effectLst/>
                                  </a:rPr>
                                  <m:t>𝒅𝒆𝒈</m:t>
                                </m:r>
                                <m:r>
                                  <a:rPr lang="en-GB" sz="1800" b="1" i="1" kern="100">
                                    <a:solidFill>
                                      <a:schemeClr val="tx2"/>
                                    </a:solidFill>
                                    <a:effectLst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it-IT" sz="1800" b="1" i="1" kern="100" dirty="0">
                            <a:solidFill>
                              <a:schemeClr val="tx2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1" i="1" kern="100" smtClean="0">
                                    <a:solidFill>
                                      <a:schemeClr val="tx2"/>
                                    </a:solidFill>
                                    <a:effectLst/>
                                  </a:rPr>
                                  <m:t>𝝎</m:t>
                                </m:r>
                                <m:r>
                                  <a:rPr lang="en-GB" sz="1800" b="1" i="1" kern="100">
                                    <a:solidFill>
                                      <a:schemeClr val="tx2"/>
                                    </a:solidFill>
                                    <a:effectLst/>
                                  </a:rPr>
                                  <m:t> [</m:t>
                                </m:r>
                                <m:r>
                                  <a:rPr lang="en-GB" sz="1800" b="1" i="1" kern="100">
                                    <a:solidFill>
                                      <a:schemeClr val="tx2"/>
                                    </a:solidFill>
                                    <a:effectLst/>
                                  </a:rPr>
                                  <m:t>𝒅𝒆𝒈</m:t>
                                </m:r>
                                <m:r>
                                  <a:rPr lang="en-GB" sz="1800" b="1" i="1" kern="100">
                                    <a:solidFill>
                                      <a:schemeClr val="tx2"/>
                                    </a:solidFill>
                                    <a:effectLst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it-IT" sz="1800" b="1" i="1" kern="100" dirty="0">
                            <a:solidFill>
                              <a:schemeClr val="tx2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1" i="1" kern="100" smtClean="0">
                                    <a:solidFill>
                                      <a:schemeClr val="tx2"/>
                                    </a:solidFill>
                                    <a:effectLst/>
                                  </a:rPr>
                                  <m:t>𝜽</m:t>
                                </m:r>
                                <m:r>
                                  <a:rPr lang="en-GB" sz="1800" b="1" i="1" kern="100">
                                    <a:solidFill>
                                      <a:schemeClr val="tx2"/>
                                    </a:solidFill>
                                    <a:effectLst/>
                                  </a:rPr>
                                  <m:t> [</m:t>
                                </m:r>
                                <m:r>
                                  <a:rPr lang="en-GB" sz="1800" b="1" i="1" kern="100">
                                    <a:solidFill>
                                      <a:schemeClr val="tx2"/>
                                    </a:solidFill>
                                    <a:effectLst/>
                                  </a:rPr>
                                  <m:t>𝒅𝒆𝒈</m:t>
                                </m:r>
                                <m:r>
                                  <a:rPr lang="en-GB" sz="1800" b="1" i="1" kern="100">
                                    <a:solidFill>
                                      <a:schemeClr val="tx2"/>
                                    </a:solidFill>
                                    <a:effectLst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it-IT" sz="1800" b="1" i="1" kern="100" dirty="0">
                            <a:solidFill>
                              <a:schemeClr val="tx2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800" b="1" i="1" kern="100" smtClean="0">
                                        <a:solidFill>
                                          <a:schemeClr val="tx2"/>
                                        </a:solidFill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 b="1" i="1" kern="100">
                                        <a:solidFill>
                                          <a:schemeClr val="tx2"/>
                                        </a:solidFill>
                                        <a:effectLst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it-IT" sz="1800" b="1" i="1" kern="100">
                                        <a:solidFill>
                                          <a:schemeClr val="tx2"/>
                                        </a:solidFill>
                                        <a:effectLst/>
                                      </a:rPr>
                                      <m:t>𝒐𝒓𝒃𝒊𝒕</m:t>
                                    </m:r>
                                  </m:sub>
                                </m:sSub>
                                <m:r>
                                  <a:rPr lang="it-IT" sz="1800" b="1" i="1" kern="100" smtClean="0">
                                    <a:solidFill>
                                      <a:schemeClr val="tx2"/>
                                    </a:solidFill>
                                    <a:effectLst/>
                                  </a:rPr>
                                  <m:t>[</m:t>
                                </m:r>
                                <m:r>
                                  <a:rPr lang="it-IT" sz="1800" b="1" i="1" kern="100" smtClean="0">
                                    <a:solidFill>
                                      <a:schemeClr val="tx2"/>
                                    </a:solidFill>
                                    <a:effectLst/>
                                  </a:rPr>
                                  <m:t>𝒉</m:t>
                                </m:r>
                                <m:r>
                                  <a:rPr lang="it-IT" sz="1800" b="1" i="1" kern="100" smtClean="0">
                                    <a:solidFill>
                                      <a:schemeClr val="tx2"/>
                                    </a:solidFill>
                                    <a:effectLst/>
                                  </a:rPr>
                                  <m:t>:</m:t>
                                </m:r>
                                <m:r>
                                  <a:rPr lang="it-IT" sz="1800" b="1" i="1" kern="100" smtClean="0">
                                    <a:solidFill>
                                      <a:schemeClr val="tx2"/>
                                    </a:solidFill>
                                    <a:effectLst/>
                                  </a:rPr>
                                  <m:t>𝒎</m:t>
                                </m:r>
                                <m:r>
                                  <a:rPr lang="it-IT" sz="1800" b="1" i="1" kern="100" smtClean="0">
                                    <a:solidFill>
                                      <a:schemeClr val="tx2"/>
                                    </a:solidFill>
                                    <a:effectLst/>
                                  </a:rPr>
                                  <m:t>:</m:t>
                                </m:r>
                                <m:r>
                                  <a:rPr lang="it-IT" sz="1800" b="1" i="1" kern="100" smtClean="0">
                                    <a:solidFill>
                                      <a:schemeClr val="tx2"/>
                                    </a:solidFill>
                                    <a:effectLst/>
                                  </a:rPr>
                                  <m:t>𝒔</m:t>
                                </m:r>
                                <m:r>
                                  <a:rPr lang="it-IT" sz="1800" b="1" i="1" kern="100" smtClean="0">
                                    <a:solidFill>
                                      <a:schemeClr val="tx2"/>
                                    </a:solidFill>
                                    <a:effectLst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it-IT" sz="1800" b="1" i="1" kern="100" dirty="0">
                            <a:solidFill>
                              <a:schemeClr val="tx2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06395583"/>
                      </a:ext>
                    </a:extLst>
                  </a:tr>
                  <a:tr h="5475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800" b="0" kern="100">
                              <a:solidFill>
                                <a:schemeClr val="tx1"/>
                              </a:solidFill>
                              <a:effectLst/>
                            </a:rPr>
                            <a:t>17264</a:t>
                          </a:r>
                          <a:endParaRPr lang="it-IT" sz="1800" b="0" i="1" kern="1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800" kern="100">
                              <a:effectLst/>
                            </a:rPr>
                            <a:t>0.6098</a:t>
                          </a:r>
                          <a:endParaRPr lang="it-IT" sz="1800" i="1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800" kern="100">
                              <a:effectLst/>
                            </a:rPr>
                            <a:t>49.257</a:t>
                          </a:r>
                          <a:endParaRPr lang="it-IT" sz="1800" i="1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800" kern="100">
                              <a:effectLst/>
                            </a:rPr>
                            <a:t>0</a:t>
                          </a:r>
                          <a:endParaRPr lang="it-IT" sz="1800" i="1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800" kern="100" dirty="0">
                              <a:effectLst/>
                            </a:rPr>
                            <a:t>0</a:t>
                          </a:r>
                          <a:endParaRPr lang="it-IT" sz="1800" i="1" kern="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800" kern="100" dirty="0">
                              <a:effectLst/>
                            </a:rPr>
                            <a:t>0</a:t>
                          </a:r>
                          <a:endParaRPr lang="it-IT" sz="1800" i="1" kern="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t-IT" sz="1800" kern="100" dirty="0">
                              <a:effectLst/>
                            </a:rPr>
                            <a:t>6:15:15</a:t>
                          </a:r>
                          <a:endParaRPr lang="it-IT" sz="1800" i="1" kern="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752090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ella 2">
                <a:extLst>
                  <a:ext uri="{FF2B5EF4-FFF2-40B4-BE49-F238E27FC236}">
                    <a16:creationId xmlns:a16="http://schemas.microsoft.com/office/drawing/2014/main" id="{835546D5-39B0-76A7-38AF-6C1DB00B1F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9493543"/>
                  </p:ext>
                </p:extLst>
              </p:nvPr>
            </p:nvGraphicFramePr>
            <p:xfrm>
              <a:off x="507298" y="5043948"/>
              <a:ext cx="7488430" cy="1117627"/>
            </p:xfrm>
            <a:graphic>
              <a:graphicData uri="http://schemas.openxmlformats.org/drawingml/2006/table">
                <a:tbl>
                  <a:tblPr firstRow="1" firstCol="1" bandRow="1">
                    <a:tableStyleId>{BC89EF96-8CEA-46FF-86C4-4CE0E7609802}</a:tableStyleId>
                  </a:tblPr>
                  <a:tblGrid>
                    <a:gridCol w="975647">
                      <a:extLst>
                        <a:ext uri="{9D8B030D-6E8A-4147-A177-3AD203B41FA5}">
                          <a16:colId xmlns:a16="http://schemas.microsoft.com/office/drawing/2014/main" val="460360562"/>
                        </a:ext>
                      </a:extLst>
                    </a:gridCol>
                    <a:gridCol w="846841">
                      <a:extLst>
                        <a:ext uri="{9D8B030D-6E8A-4147-A177-3AD203B41FA5}">
                          <a16:colId xmlns:a16="http://schemas.microsoft.com/office/drawing/2014/main" val="2999084313"/>
                        </a:ext>
                      </a:extLst>
                    </a:gridCol>
                    <a:gridCol w="952489">
                      <a:extLst>
                        <a:ext uri="{9D8B030D-6E8A-4147-A177-3AD203B41FA5}">
                          <a16:colId xmlns:a16="http://schemas.microsoft.com/office/drawing/2014/main" val="3492219462"/>
                        </a:ext>
                      </a:extLst>
                    </a:gridCol>
                    <a:gridCol w="940020">
                      <a:extLst>
                        <a:ext uri="{9D8B030D-6E8A-4147-A177-3AD203B41FA5}">
                          <a16:colId xmlns:a16="http://schemas.microsoft.com/office/drawing/2014/main" val="251670083"/>
                        </a:ext>
                      </a:extLst>
                    </a:gridCol>
                    <a:gridCol w="964959">
                      <a:extLst>
                        <a:ext uri="{9D8B030D-6E8A-4147-A177-3AD203B41FA5}">
                          <a16:colId xmlns:a16="http://schemas.microsoft.com/office/drawing/2014/main" val="4178423976"/>
                        </a:ext>
                      </a:extLst>
                    </a:gridCol>
                    <a:gridCol w="968795">
                      <a:extLst>
                        <a:ext uri="{9D8B030D-6E8A-4147-A177-3AD203B41FA5}">
                          <a16:colId xmlns:a16="http://schemas.microsoft.com/office/drawing/2014/main" val="64751336"/>
                        </a:ext>
                      </a:extLst>
                    </a:gridCol>
                    <a:gridCol w="1839679">
                      <a:extLst>
                        <a:ext uri="{9D8B030D-6E8A-4147-A177-3AD203B41FA5}">
                          <a16:colId xmlns:a16="http://schemas.microsoft.com/office/drawing/2014/main" val="3858432801"/>
                        </a:ext>
                      </a:extLst>
                    </a:gridCol>
                  </a:tblGrid>
                  <a:tr h="5701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625" t="-1064" r="-670000" b="-978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15827" t="-1064" r="-671223" b="-978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92308" t="-1064" r="-498077" b="-978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94194" t="-1064" r="-401290" b="-978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86709" t="-1064" r="-293671" b="-978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483648" t="-1064" r="-191824" b="-978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07285" t="-1064" r="-993" b="-978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6395583"/>
                      </a:ext>
                    </a:extLst>
                  </a:tr>
                  <a:tr h="5475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800" b="0" kern="100">
                              <a:solidFill>
                                <a:schemeClr val="tx1"/>
                              </a:solidFill>
                              <a:effectLst/>
                            </a:rPr>
                            <a:t>17264</a:t>
                          </a:r>
                          <a:endParaRPr lang="it-IT" sz="1800" b="0" i="1" kern="1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800" kern="100">
                              <a:effectLst/>
                            </a:rPr>
                            <a:t>0.6098</a:t>
                          </a:r>
                          <a:endParaRPr lang="it-IT" sz="1800" i="1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800" kern="100">
                              <a:effectLst/>
                            </a:rPr>
                            <a:t>49.257</a:t>
                          </a:r>
                          <a:endParaRPr lang="it-IT" sz="1800" i="1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800" kern="100">
                              <a:effectLst/>
                            </a:rPr>
                            <a:t>0</a:t>
                          </a:r>
                          <a:endParaRPr lang="it-IT" sz="1800" i="1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800" kern="100" dirty="0">
                              <a:effectLst/>
                            </a:rPr>
                            <a:t>0</a:t>
                          </a:r>
                          <a:endParaRPr lang="it-IT" sz="1800" i="1" kern="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800" kern="100" dirty="0">
                              <a:effectLst/>
                            </a:rPr>
                            <a:t>0</a:t>
                          </a:r>
                          <a:endParaRPr lang="it-IT" sz="1800" i="1" kern="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t-IT" sz="1800" kern="100" dirty="0">
                              <a:effectLst/>
                            </a:rPr>
                            <a:t>6:15:15</a:t>
                          </a:r>
                          <a:endParaRPr lang="it-IT" sz="1800" i="1" kern="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75209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">
                <a:extLst>
                  <a:ext uri="{FF2B5EF4-FFF2-40B4-BE49-F238E27FC236}">
                    <a16:creationId xmlns:a16="http://schemas.microsoft.com/office/drawing/2014/main" id="{2D3A8935-E039-A922-B0F2-B81696C091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858" y="1063047"/>
                <a:ext cx="7488431" cy="37575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altLang="it-IT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  <a:ea typeface="Times New Roman" panose="02020603050405020304" pitchFamily="18" charset="0"/>
                    <a:cs typeface="Calibri" panose="020F0502020204030204" pitchFamily="34" charset="0"/>
                  </a:rPr>
                  <a:t>The perturbations considered are: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altLang="it-IT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GB" altLang="it-IT" b="1" i="1" u="none" strike="noStrike" cap="none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+mn-lt"/>
                    <a:ea typeface="Times New Roman" panose="02020603050405020304" pitchFamily="18" charset="0"/>
                    <a:cs typeface="Calibri" panose="020F0502020204030204" pitchFamily="34" charset="0"/>
                  </a:rPr>
                  <a:t>J2 Effect</a:t>
                </a:r>
                <a:r>
                  <a:rPr kumimoji="0" lang="en-GB" altLang="it-IT" b="1" i="0" u="none" strike="noStrike" cap="none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+mn-lt"/>
                    <a:ea typeface="Times New Roman" panose="02020603050405020304" pitchFamily="18" charset="0"/>
                    <a:cs typeface="Calibri" panose="020F0502020204030204" pitchFamily="34" charset="0"/>
                  </a:rPr>
                  <a:t> </a:t>
                </a:r>
                <a:r>
                  <a:rPr kumimoji="0" lang="en-GB" altLang="it-IT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  <a:ea typeface="Times New Roman" panose="02020603050405020304" pitchFamily="18" charset="0"/>
                    <a:cs typeface="Calibri" panose="020F0502020204030204" pitchFamily="34" charset="0"/>
                  </a:rPr>
                  <a:t>(i.e. the second zonal harmonic of Earth):   Perturbation due to Earth’s oblateness where </a:t>
                </a:r>
                <a:r>
                  <a:rPr kumimoji="0" lang="en-GB" altLang="it-IT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  <a:ea typeface="Times New Roman" panose="02020603050405020304" pitchFamily="18" charset="0"/>
                    <a:cs typeface="Calibri" panose="020F0502020204030204" pitchFamily="34" charset="0"/>
                  </a:rPr>
                  <a:t>J2=0.00108263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en-GB" altLang="it-IT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1" i="1" smtClean="0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GB" sz="1600" b="1" i="1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𝒂</m:t>
                          </m:r>
                        </m:e>
                        <m:sub>
                          <m:sSub>
                            <m:sSubPr>
                              <m:ctrlPr>
                                <a:rPr lang="it-IT" sz="1600" b="1" i="1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sz="1600" b="1" i="1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GB" sz="1600" b="1" i="1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𝟐</m:t>
                              </m:r>
                            </m:sub>
                          </m:sSub>
                        </m:sub>
                      </m:sSub>
                      <m:r>
                        <a:rPr lang="en-GB" sz="16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3</m:t>
                          </m:r>
                        </m:num>
                        <m:den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 </m:t>
                      </m:r>
                      <m:f>
                        <m:f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sub>
                          </m:sSub>
                          <m:sSup>
                            <m:sSup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5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5</m:t>
                              </m:r>
                              <m:f>
                                <m:fPr>
                                  <m:ctrlPr>
                                    <a:rPr lang="it-IT" sz="1600" i="1">
                                      <a:effectLst/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it-IT" sz="1600" i="1">
                                          <a:effectLst/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GB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it-IT" sz="1600" i="1">
                                          <a:effectLst/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Calibri" panose="020F0502020204030204" pitchFamily="34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GB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 − 1</m:t>
                              </m:r>
                            </m:e>
                          </m:d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  <m:acc>
                            <m:accPr>
                              <m:chr m:val="̂"/>
                              <m:ctrlPr>
                                <a:rPr lang="it-IT" sz="1600" b="1" i="1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GB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𝒊</m:t>
                              </m:r>
                            </m:e>
                          </m:acc>
                          <m:r>
                            <a:rPr lang="en-GB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+ </m:t>
                          </m:r>
                          <m:d>
                            <m:d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5</m:t>
                              </m:r>
                              <m:f>
                                <m:fPr>
                                  <m:ctrlPr>
                                    <a:rPr lang="it-IT" sz="1600" i="1">
                                      <a:effectLst/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it-IT" sz="1600" i="1">
                                          <a:effectLst/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GB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it-IT" sz="1600" i="1">
                                          <a:effectLst/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Calibri" panose="020F0502020204030204" pitchFamily="34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GB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 − 1</m:t>
                              </m:r>
                            </m:e>
                          </m:d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𝑦</m:t>
                          </m:r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it-IT" sz="1600" b="1" i="1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GB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𝒋</m:t>
                              </m:r>
                            </m:e>
                          </m:acc>
                          <m:r>
                            <a:rPr lang="en-GB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 + </m:t>
                          </m:r>
                          <m:d>
                            <m:d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5</m:t>
                              </m:r>
                              <m:f>
                                <m:fPr>
                                  <m:ctrlPr>
                                    <a:rPr lang="it-IT" sz="1600" i="1">
                                      <a:effectLst/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it-IT" sz="1600" i="1">
                                          <a:effectLst/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GB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it-IT" sz="1600" i="1">
                                          <a:effectLst/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Calibri" panose="020F0502020204030204" pitchFamily="34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GB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 − 3</m:t>
                              </m:r>
                            </m:e>
                          </m:d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𝑧</m:t>
                          </m:r>
                          <m:acc>
                            <m:accPr>
                              <m:chr m:val="̂"/>
                              <m:ctrlPr>
                                <a:rPr lang="it-IT" sz="1600" b="1" i="1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GB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  <m:r>
                                <a:rPr lang="en-GB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𝒌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kumimoji="0" lang="it-IT" altLang="it-IT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it-IT" altLang="it-IT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GB" altLang="it-IT" b="1" i="1" u="none" strike="noStrike" cap="none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+mn-lt"/>
                    <a:ea typeface="Times New Roman" panose="02020603050405020304" pitchFamily="18" charset="0"/>
                    <a:cs typeface="Calibri" panose="020F0502020204030204" pitchFamily="34" charset="0"/>
                  </a:rPr>
                  <a:t>Atmospheric Drag</a:t>
                </a:r>
                <a:r>
                  <a:rPr kumimoji="0" lang="en-GB" altLang="it-IT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  <a:ea typeface="Times New Roman" panose="02020603050405020304" pitchFamily="18" charset="0"/>
                    <a:cs typeface="Calibri" panose="020F0502020204030204" pitchFamily="34" charset="0"/>
                  </a:rPr>
                  <a:t>:</a:t>
                </a:r>
                <a:r>
                  <a:rPr kumimoji="0" lang="en-GB" altLang="it-IT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  <a:ea typeface="Times New Roman" panose="02020603050405020304" pitchFamily="18" charset="0"/>
                    <a:cs typeface="Calibri" panose="020F0502020204030204" pitchFamily="34" charset="0"/>
                  </a:rPr>
                  <a:t> Perturbation due to Earth’s atmosphere (Negligible for altitude over 1000 Km).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lang="en-GB" altLang="it-IT" dirty="0">
                  <a:latin typeface="+mn-lt"/>
                  <a:cs typeface="Calibri" panose="020F050202020403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GB" sz="1800" b="1" i="1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𝒂</m:t>
                          </m:r>
                        </m:e>
                        <m:sub>
                          <m:r>
                            <a:rPr lang="en-GB" sz="1800" b="1" i="1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𝑫𝒓𝒂𝒈</m:t>
                          </m:r>
                        </m:sub>
                      </m:sSub>
                      <m:r>
                        <a:rPr lang="en-GB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=−</m:t>
                      </m:r>
                      <m:f>
                        <m:fPr>
                          <m:ctrlPr>
                            <a:rPr lang="it-IT" i="1"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GB" sz="1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ρ</m:t>
                      </m:r>
                      <m:sSub>
                        <m:sSubPr>
                          <m:ctrlPr>
                            <a:rPr lang="it-IT" i="1"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𝑟𝑒𝑙</m:t>
                          </m:r>
                        </m:sub>
                      </m:sSub>
                      <m:sSub>
                        <m:sSubPr>
                          <m:ctrlPr>
                            <a:rPr lang="it-IT" i="1"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𝐷</m:t>
                          </m:r>
                        </m:sub>
                      </m:sSub>
                      <m:sSub>
                        <m:sSubPr>
                          <m:ctrlPr>
                            <a:rPr lang="it-IT" i="1"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1800" b="1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1" i="1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sz="1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GB" sz="1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𝒓𝒆𝒍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GB" sz="1800" b="1" i="1" smtClean="0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800" b="1" i="1" smtClean="0">
                                      <a:effectLst/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1" i="1" smtClean="0">
                                      <a:effectLst/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it-IT" sz="1800" b="1" i="1" smtClean="0">
                                      <a:effectLst/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𝒓𝒆𝒍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kumimoji="0" lang="en-GB" altLang="it-IT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endParaRPr>
              </a:p>
            </p:txBody>
          </p:sp>
        </mc:Choice>
        <mc:Fallback>
          <p:sp>
            <p:nvSpPr>
              <p:cNvPr id="11" name="Rectangle 1">
                <a:extLst>
                  <a:ext uri="{FF2B5EF4-FFF2-40B4-BE49-F238E27FC236}">
                    <a16:creationId xmlns:a16="http://schemas.microsoft.com/office/drawing/2014/main" id="{2D3A8935-E039-A922-B0F2-B81696C091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9858" y="1063047"/>
                <a:ext cx="7488431" cy="3757503"/>
              </a:xfrm>
              <a:prstGeom prst="rect">
                <a:avLst/>
              </a:prstGeom>
              <a:blipFill>
                <a:blip r:embed="rId3"/>
                <a:stretch>
                  <a:fillRect l="-73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791201932">
            <a:extLst>
              <a:ext uri="{FF2B5EF4-FFF2-40B4-BE49-F238E27FC236}">
                <a16:creationId xmlns:a16="http://schemas.microsoft.com/office/drawing/2014/main" id="{1CFE2F3E-E1FA-0C48-F289-EAD84286B3A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4" r="4126"/>
          <a:stretch/>
        </p:blipFill>
        <p:spPr>
          <a:xfrm>
            <a:off x="8478400" y="1377374"/>
            <a:ext cx="3233317" cy="33955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81792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testo, mappa">
            <a:extLst>
              <a:ext uri="{FF2B5EF4-FFF2-40B4-BE49-F238E27FC236}">
                <a16:creationId xmlns:a16="http://schemas.microsoft.com/office/drawing/2014/main" id="{FF738116-5629-683D-A00A-C886192DBA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1" t="2082" r="9375" b="3168"/>
          <a:stretch/>
        </p:blipFill>
        <p:spPr>
          <a:xfrm>
            <a:off x="6096000" y="354520"/>
            <a:ext cx="3459086" cy="1930619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Planetary</a:t>
            </a:r>
            <a:r>
              <a:rPr spc="-110"/>
              <a:t> </a:t>
            </a:r>
            <a:r>
              <a:t>Explorer</a:t>
            </a:r>
            <a:r>
              <a:rPr spc="-100"/>
              <a:t> </a:t>
            </a:r>
            <a:r>
              <a:rPr spc="-10"/>
              <a:t>Mission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374700" y="646635"/>
                <a:ext cx="5510093" cy="5923225"/>
              </a:xfrm>
              <a:prstGeom prst="rect">
                <a:avLst/>
              </a:prstGeom>
            </p:spPr>
            <p:txBody>
              <a:bodyPr vert="horz" wrap="square" lIns="0" tIns="12065" rIns="0" bIns="0" rtlCol="0" anchor="t">
                <a:spAutoFit/>
              </a:bodyPr>
              <a:lstStyle/>
              <a:p>
                <a:pPr marL="12700" algn="just">
                  <a:lnSpc>
                    <a:spcPct val="100000"/>
                  </a:lnSpc>
                  <a:spcBef>
                    <a:spcPts val="95"/>
                  </a:spcBef>
                </a:pPr>
                <a:r>
                  <a:rPr lang="en-GB" sz="2200">
                    <a:solidFill>
                      <a:schemeClr val="tx2"/>
                    </a:solidFill>
                    <a:latin typeface="+mj-lt"/>
                    <a:cs typeface="Calibri"/>
                  </a:rPr>
                  <a:t>Ground Track</a:t>
                </a:r>
              </a:p>
              <a:p>
                <a:pPr marL="12700" algn="just">
                  <a:lnSpc>
                    <a:spcPct val="100000"/>
                  </a:lnSpc>
                  <a:spcBef>
                    <a:spcPts val="95"/>
                  </a:spcBef>
                </a:pPr>
                <a:endParaRPr lang="en-GB" sz="2200">
                  <a:solidFill>
                    <a:srgbClr val="004D99"/>
                  </a:solidFill>
                  <a:latin typeface="+mj-lt"/>
                  <a:cs typeface="Calibri"/>
                </a:endParaRPr>
              </a:p>
              <a:p>
                <a:pPr marL="298450" indent="-285750" algn="just">
                  <a:spcBef>
                    <a:spcPts val="95"/>
                  </a:spcBef>
                  <a:buClr>
                    <a:srgbClr val="0070C0"/>
                  </a:buClr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  <a:latin typeface="Calibri"/>
                    <a:cs typeface="Calibri"/>
                  </a:rPr>
                  <a:t>The</a:t>
                </a:r>
                <a:r>
                  <a:rPr lang="en-US" b="1">
                    <a:solidFill>
                      <a:schemeClr val="accent1"/>
                    </a:solidFill>
                    <a:latin typeface="Calibri"/>
                    <a:cs typeface="Calibri"/>
                  </a:rPr>
                  <a:t> ground track </a:t>
                </a:r>
                <a:r>
                  <a:rPr lang="en-US" dirty="0">
                    <a:solidFill>
                      <a:schemeClr val="tx1"/>
                    </a:solidFill>
                    <a:latin typeface="Calibri"/>
                    <a:cs typeface="Calibri"/>
                  </a:rPr>
                  <a:t>is the projection of the satellite’s orbit onto the Earth’s surface. </a:t>
                </a:r>
                <a:endParaRPr lang="en-US">
                  <a:solidFill>
                    <a:schemeClr val="tx1"/>
                  </a:solidFill>
                  <a:latin typeface="Calibri"/>
                  <a:ea typeface="Calibri"/>
                  <a:cs typeface="Calibri"/>
                </a:endParaRPr>
              </a:p>
              <a:p>
                <a:pPr marL="298450" indent="-285750" algn="just">
                  <a:spcBef>
                    <a:spcPts val="800"/>
                  </a:spcBef>
                  <a:buClr>
                    <a:srgbClr val="0070C0"/>
                  </a:buClr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  <a:latin typeface="Calibri"/>
                    <a:cs typeface="Calibri"/>
                  </a:rPr>
                  <a:t>While the spacecraft moves along its orbit, its ground track is subjected to an </a:t>
                </a:r>
                <a:r>
                  <a:rPr lang="en-US" b="1">
                    <a:solidFill>
                      <a:schemeClr val="accent1"/>
                    </a:solidFill>
                    <a:latin typeface="Calibri"/>
                    <a:cs typeface="Calibri"/>
                  </a:rPr>
                  <a:t>eastward</a:t>
                </a:r>
                <a:r>
                  <a:rPr lang="en-US" dirty="0">
                    <a:solidFill>
                      <a:schemeClr val="tx1"/>
                    </a:solidFill>
                    <a:latin typeface="Calibri"/>
                    <a:cs typeface="Calibri"/>
                  </a:rPr>
                  <a:t> shift. </a:t>
                </a:r>
                <a:endParaRPr lang="en-GB">
                  <a:solidFill>
                    <a:schemeClr val="tx1"/>
                  </a:solidFill>
                  <a:latin typeface="Calibri"/>
                  <a:cs typeface="Calibri"/>
                </a:endParaRPr>
              </a:p>
              <a:p>
                <a:pPr marL="12700" algn="just">
                  <a:lnSpc>
                    <a:spcPct val="100000"/>
                  </a:lnSpc>
                  <a:spcBef>
                    <a:spcPts val="95"/>
                  </a:spcBef>
                </a:pPr>
                <a:endParaRPr lang="en-GB" sz="2200">
                  <a:solidFill>
                    <a:srgbClr val="004D99"/>
                  </a:solidFill>
                  <a:latin typeface="Calibri"/>
                  <a:cs typeface="Calibri"/>
                </a:endParaRPr>
              </a:p>
              <a:p>
                <a:pPr marL="12700" algn="just">
                  <a:lnSpc>
                    <a:spcPct val="100000"/>
                  </a:lnSpc>
                  <a:spcBef>
                    <a:spcPts val="95"/>
                  </a:spcBef>
                </a:pPr>
                <a:endParaRPr lang="en-GB" sz="2200">
                  <a:solidFill>
                    <a:srgbClr val="004D99"/>
                  </a:solidFill>
                  <a:latin typeface="Calibri"/>
                  <a:cs typeface="Calibri"/>
                </a:endParaRPr>
              </a:p>
              <a:p>
                <a:pPr marL="12700" algn="just">
                  <a:lnSpc>
                    <a:spcPct val="100000"/>
                  </a:lnSpc>
                  <a:spcBef>
                    <a:spcPts val="95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1" i="1" smtClean="0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1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𝑱</m:t>
                        </m:r>
                      </m:e>
                      <m:sub>
                        <m:r>
                          <a:rPr lang="en-GB" sz="1800" b="1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GB" sz="1800" b="1">
                    <a:solidFill>
                      <a:schemeClr val="accent1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180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perturbation and </a:t>
                </a:r>
                <a:r>
                  <a:rPr lang="en-GB" sz="1800" b="1">
                    <a:solidFill>
                      <a:schemeClr val="accent1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Atmospheric Drag </a:t>
                </a:r>
                <a:r>
                  <a:rPr lang="en-GB" sz="180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contribute to the variation of the longitude</a:t>
                </a:r>
                <a:endParaRPr lang="en-GB" sz="2200">
                  <a:solidFill>
                    <a:srgbClr val="004D99"/>
                  </a:solidFill>
                  <a:latin typeface="+mn-lt"/>
                  <a:cs typeface="Calibri"/>
                </a:endParaRPr>
              </a:p>
              <a:p>
                <a:pPr marL="12700" algn="just">
                  <a:lnSpc>
                    <a:spcPct val="100000"/>
                  </a:lnSpc>
                  <a:spcBef>
                    <a:spcPts val="95"/>
                  </a:spcBef>
                </a:pPr>
                <a:endParaRPr lang="en-GB" sz="2200">
                  <a:solidFill>
                    <a:srgbClr val="004D99"/>
                  </a:solidFill>
                  <a:latin typeface="Calibri"/>
                  <a:cs typeface="Calibri"/>
                </a:endParaRPr>
              </a:p>
              <a:p>
                <a:pPr marL="12700" algn="just">
                  <a:lnSpc>
                    <a:spcPct val="100000"/>
                  </a:lnSpc>
                  <a:spcBef>
                    <a:spcPts val="95"/>
                  </a:spcBef>
                </a:pPr>
                <a:endParaRPr lang="en-GB" sz="2200">
                  <a:solidFill>
                    <a:srgbClr val="004D99"/>
                  </a:solidFill>
                  <a:latin typeface="Calibri"/>
                  <a:cs typeface="Calibri"/>
                </a:endParaRPr>
              </a:p>
              <a:p>
                <a:pPr marL="12700" algn="just">
                  <a:spcBef>
                    <a:spcPts val="95"/>
                  </a:spcBef>
                </a:pPr>
                <a:r>
                  <a:rPr lang="en-GB">
                    <a:latin typeface="+mn-lt"/>
                    <a:ea typeface="Times New Roman" panose="02020603050405020304" pitchFamily="18" charset="0"/>
                    <a:cs typeface="Calibri" panose="020F0502020204030204" pitchFamily="34" charset="0"/>
                  </a:rPr>
                  <a:t>T</a:t>
                </a:r>
                <a:r>
                  <a:rPr lang="en-GB" sz="1800">
                    <a:effectLst/>
                    <a:latin typeface="+mn-lt"/>
                    <a:ea typeface="Times New Roman" panose="02020603050405020304" pitchFamily="18" charset="0"/>
                    <a:cs typeface="Calibri" panose="020F0502020204030204" pitchFamily="34" charset="0"/>
                  </a:rPr>
                  <a:t>he impact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b="1" i="1" smtClean="0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it-IT" sz="1800" b="1" i="1" smtClean="0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𝑱</m:t>
                        </m:r>
                      </m:e>
                      <m:sub>
                        <m:r>
                          <a:rPr lang="it-IT" sz="1800" b="1" i="1" smtClean="0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GB" sz="1800" b="1">
                    <a:solidFill>
                      <a:schemeClr val="accent1"/>
                    </a:solidFill>
                    <a:effectLst/>
                    <a:latin typeface="+mn-lt"/>
                    <a:ea typeface="Times New Roman" panose="02020603050405020304" pitchFamily="18" charset="0"/>
                    <a:cs typeface="Calibri" panose="020F0502020204030204" pitchFamily="34" charset="0"/>
                  </a:rPr>
                  <a:t> </a:t>
                </a:r>
                <a:r>
                  <a:rPr lang="en-GB" sz="1800">
                    <a:effectLst/>
                    <a:latin typeface="+mn-lt"/>
                    <a:ea typeface="Times New Roman" panose="02020603050405020304" pitchFamily="18" charset="0"/>
                    <a:cs typeface="Calibri" panose="020F0502020204030204" pitchFamily="34" charset="0"/>
                  </a:rPr>
                  <a:t>on the variation of longitude visible in the ground track is far less compared to that of Earth's Rotation. </a:t>
                </a:r>
                <a:endParaRPr lang="en-GB">
                  <a:latin typeface="+mn-lt"/>
                  <a:cs typeface="Times New Roman" panose="02020603050405020304" pitchFamily="18" charset="0"/>
                </a:endParaRPr>
              </a:p>
              <a:p>
                <a:pPr marL="12700" algn="just">
                  <a:lnSpc>
                    <a:spcPct val="100000"/>
                  </a:lnSpc>
                  <a:spcBef>
                    <a:spcPts val="95"/>
                  </a:spcBef>
                </a:pPr>
                <a:endParaRPr lang="en-GB">
                  <a:latin typeface="+mn-lt"/>
                  <a:cs typeface="Times New Roman" panose="02020603050405020304" pitchFamily="18" charset="0"/>
                </a:endParaRPr>
              </a:p>
              <a:p>
                <a:pPr marL="12700" algn="just">
                  <a:lnSpc>
                    <a:spcPct val="100000"/>
                  </a:lnSpc>
                  <a:spcBef>
                    <a:spcPts val="95"/>
                  </a:spcBef>
                </a:pPr>
                <a:endParaRPr lang="en-GB">
                  <a:latin typeface="+mn-lt"/>
                  <a:cs typeface="Times New Roman" panose="02020603050405020304" pitchFamily="18" charset="0"/>
                </a:endParaRPr>
              </a:p>
              <a:p>
                <a:pPr marL="12700" algn="just">
                  <a:lnSpc>
                    <a:spcPct val="100000"/>
                  </a:lnSpc>
                  <a:spcBef>
                    <a:spcPts val="95"/>
                  </a:spcBef>
                </a:pPr>
                <a:endParaRPr lang="en-GB">
                  <a:latin typeface="+mn-lt"/>
                  <a:cs typeface="Times New Roman" panose="02020603050405020304" pitchFamily="18" charset="0"/>
                </a:endParaRPr>
              </a:p>
              <a:p>
                <a:pPr marL="12700" algn="just">
                  <a:lnSpc>
                    <a:spcPct val="100000"/>
                  </a:lnSpc>
                  <a:spcBef>
                    <a:spcPts val="95"/>
                  </a:spcBef>
                </a:pPr>
                <a:endParaRPr lang="en-GB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00" y="646635"/>
                <a:ext cx="5510093" cy="5923225"/>
              </a:xfrm>
              <a:prstGeom prst="rect">
                <a:avLst/>
              </a:prstGeom>
              <a:blipFill>
                <a:blip r:embed="rId3"/>
                <a:stretch>
                  <a:fillRect l="-2876" t="-1235" r="-2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t>Academic</a:t>
            </a:r>
            <a:r>
              <a:rPr spc="-25"/>
              <a:t> </a:t>
            </a:r>
            <a:r>
              <a:t>year</a:t>
            </a:r>
            <a:r>
              <a:rPr spc="-45"/>
              <a:t> </a:t>
            </a:r>
            <a:r>
              <a:rPr spc="-10"/>
              <a:t>2023/24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it-IT"/>
              <a:t>Orbital mechanics - Project Group 2307</a:t>
            </a:r>
            <a:endParaRPr spc="-5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17</a:t>
            </a:fld>
            <a:endParaRPr spc="-25"/>
          </a:p>
        </p:txBody>
      </p:sp>
      <p:pic>
        <p:nvPicPr>
          <p:cNvPr id="12" name="Immagine 11" descr="Immagine che contiene testo, mappa, atlante">
            <a:extLst>
              <a:ext uri="{FF2B5EF4-FFF2-40B4-BE49-F238E27FC236}">
                <a16:creationId xmlns:a16="http://schemas.microsoft.com/office/drawing/2014/main" id="{5A94EB73-036C-87E3-12DC-E337ADBEEA4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1" t="2082" r="9375" b="3168"/>
          <a:stretch/>
        </p:blipFill>
        <p:spPr>
          <a:xfrm>
            <a:off x="8450402" y="1751416"/>
            <a:ext cx="3217545" cy="1795808"/>
          </a:xfrm>
          <a:prstGeom prst="rect">
            <a:avLst/>
          </a:prstGeom>
        </p:spPr>
      </p:pic>
      <p:pic>
        <p:nvPicPr>
          <p:cNvPr id="3" name="Picture 1947266652" descr="Immagine che contiene testo, mappa, schermata">
            <a:extLst>
              <a:ext uri="{FF2B5EF4-FFF2-40B4-BE49-F238E27FC236}">
                <a16:creationId xmlns:a16="http://schemas.microsoft.com/office/drawing/2014/main" id="{4AED4EC9-9764-47F2-1A23-0FB8FAF0F0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805" y="3286340"/>
            <a:ext cx="3429865" cy="1930619"/>
          </a:xfrm>
          <a:prstGeom prst="rect">
            <a:avLst/>
          </a:prstGeom>
        </p:spPr>
      </p:pic>
      <p:pic>
        <p:nvPicPr>
          <p:cNvPr id="8" name="Picture 1801404515" descr="Immagine che contiene testo, schermata, arte">
            <a:extLst>
              <a:ext uri="{FF2B5EF4-FFF2-40B4-BE49-F238E27FC236}">
                <a16:creationId xmlns:a16="http://schemas.microsoft.com/office/drawing/2014/main" id="{3E6459ED-B868-260C-2747-D923F7055BE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402" y="4501943"/>
            <a:ext cx="3408559" cy="190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89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8DEF8-9336-E26E-A703-97E870032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CF4A0C5-A8D4-CB1F-8D92-35260170E0E0}"/>
              </a:ext>
            </a:extLst>
          </p:cNvPr>
          <p:cNvSpPr txBox="1"/>
          <p:nvPr/>
        </p:nvSpPr>
        <p:spPr>
          <a:xfrm>
            <a:off x="374701" y="675259"/>
            <a:ext cx="9145590" cy="350737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it-IT" sz="2200" err="1">
                <a:solidFill>
                  <a:schemeClr val="tx2"/>
                </a:solidFill>
                <a:latin typeface="Calibri"/>
                <a:ea typeface="Calibri"/>
                <a:cs typeface="Calibri"/>
              </a:rPr>
              <a:t>Repeating</a:t>
            </a:r>
            <a:r>
              <a:rPr lang="it-IT" sz="2200">
                <a:solidFill>
                  <a:schemeClr val="tx2"/>
                </a:solidFill>
                <a:latin typeface="Calibri"/>
                <a:ea typeface="Calibri"/>
                <a:cs typeface="Calibri"/>
              </a:rPr>
              <a:t> ground track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E1084B3-D84E-50CB-0FA3-B463F32AC6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Planetary</a:t>
            </a:r>
            <a:r>
              <a:rPr spc="-110"/>
              <a:t> </a:t>
            </a:r>
            <a:r>
              <a:t>Explorer</a:t>
            </a:r>
            <a:r>
              <a:rPr spc="-100"/>
              <a:t> </a:t>
            </a:r>
            <a:r>
              <a:rPr spc="-10"/>
              <a:t>Mission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64D92527-1363-9952-308E-A3410248816B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t>Academic</a:t>
            </a:r>
            <a:r>
              <a:rPr spc="-25"/>
              <a:t> </a:t>
            </a:r>
            <a:r>
              <a:t>year</a:t>
            </a:r>
            <a:r>
              <a:rPr spc="-45"/>
              <a:t> </a:t>
            </a:r>
            <a:r>
              <a:rPr spc="-10"/>
              <a:t>2023/24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04C9D871-AFB0-2B9B-B6BF-8D8ADB6947D7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it-IT"/>
              <a:t>Orbital mechanics - Project Group 2307</a:t>
            </a:r>
            <a:endParaRPr spc="-5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80736E8A-1766-E4C5-56E5-B0D68C158405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18</a:t>
            </a:fld>
            <a:endParaRPr spc="-25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7AB89DAF-53A7-3400-432B-D7EE04865807}"/>
                  </a:ext>
                </a:extLst>
              </p:cNvPr>
              <p:cNvSpPr txBox="1"/>
              <p:nvPr/>
            </p:nvSpPr>
            <p:spPr>
              <a:xfrm>
                <a:off x="6430809" y="583228"/>
                <a:ext cx="567851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 sz="1800">
                    <a:effectLst/>
                    <a:latin typeface="+mn-lt"/>
                    <a:ea typeface="Times New Roman" panose="02020603050405020304" pitchFamily="18" charset="0"/>
                    <a:cs typeface="Calibri" panose="020F0502020204030204" pitchFamily="34" charset="0"/>
                  </a:rPr>
                  <a:t>number of revolutions of the satellite             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𝑘</m:t>
                    </m:r>
                    <m:r>
                      <a:rPr lang="it-IT" sz="1800" b="0" i="1" smtClean="0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=15</m:t>
                    </m:r>
                  </m:oMath>
                </a14:m>
                <a:endParaRPr lang="en-GB" sz="1800">
                  <a:solidFill>
                    <a:schemeClr val="accent1"/>
                  </a:solidFill>
                  <a:effectLst/>
                  <a:latin typeface="+mn-lt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 algn="just"/>
                <a:endParaRPr lang="en-GB" sz="1800">
                  <a:effectLst/>
                  <a:latin typeface="+mn-lt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 sz="1800">
                    <a:effectLst/>
                    <a:latin typeface="+mn-lt"/>
                    <a:ea typeface="Times New Roman" panose="02020603050405020304" pitchFamily="18" charset="0"/>
                    <a:cs typeface="Calibri" panose="020F0502020204030204" pitchFamily="34" charset="0"/>
                  </a:rPr>
                  <a:t>number of Earth’s revolutions</a:t>
                </a:r>
                <a:r>
                  <a:rPr lang="en-GB">
                    <a:latin typeface="+mn-lt"/>
                    <a:ea typeface="Times New Roman" panose="020206030504050203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              </m:t>
                    </m:r>
                    <m:r>
                      <a:rPr lang="en-GB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GB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 = 4 </m:t>
                    </m:r>
                  </m:oMath>
                </a14:m>
                <a:endParaRPr lang="it-IT" sz="1800">
                  <a:effectLst/>
                  <a:latin typeface="+mn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>
                  <a:latin typeface="+mn-lt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7AB89DAF-53A7-3400-432B-D7EE04865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809" y="583228"/>
                <a:ext cx="5678512" cy="1200329"/>
              </a:xfrm>
              <a:prstGeom prst="rect">
                <a:avLst/>
              </a:prstGeom>
              <a:blipFill>
                <a:blip r:embed="rId2"/>
                <a:stretch>
                  <a:fillRect l="-752" t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67559479" descr="Immagine che contiene testo, mappa, schermata">
            <a:extLst>
              <a:ext uri="{FF2B5EF4-FFF2-40B4-BE49-F238E27FC236}">
                <a16:creationId xmlns:a16="http://schemas.microsoft.com/office/drawing/2014/main" id="{52CF2BFA-940D-A059-B239-039602C6CF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69" y="1025996"/>
            <a:ext cx="4768574" cy="2656710"/>
          </a:xfrm>
          <a:prstGeom prst="rect">
            <a:avLst/>
          </a:prstGeom>
        </p:spPr>
      </p:pic>
      <p:pic>
        <p:nvPicPr>
          <p:cNvPr id="11" name="Picture 237027672" descr="Immagine che contiene testo, schermata, mappa">
            <a:extLst>
              <a:ext uri="{FF2B5EF4-FFF2-40B4-BE49-F238E27FC236}">
                <a16:creationId xmlns:a16="http://schemas.microsoft.com/office/drawing/2014/main" id="{D2583B50-B04E-BAE2-37D9-DF2568BA38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69" y="3577439"/>
            <a:ext cx="4790139" cy="2656710"/>
          </a:xfrm>
          <a:prstGeom prst="rect">
            <a:avLst/>
          </a:prstGeom>
        </p:spPr>
      </p:pic>
      <p:sp>
        <p:nvSpPr>
          <p:cNvPr id="12" name="Arrow: Down 43">
            <a:extLst>
              <a:ext uri="{FF2B5EF4-FFF2-40B4-BE49-F238E27FC236}">
                <a16:creationId xmlns:a16="http://schemas.microsoft.com/office/drawing/2014/main" id="{E29A0546-FCB1-E51D-962E-8BD2D8B64E93}"/>
              </a:ext>
            </a:extLst>
          </p:cNvPr>
          <p:cNvSpPr/>
          <p:nvPr/>
        </p:nvSpPr>
        <p:spPr>
          <a:xfrm rot="16200000">
            <a:off x="9878628" y="1044235"/>
            <a:ext cx="179878" cy="590165"/>
          </a:xfrm>
          <a:prstGeom prst="downArrow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/>
              </a:solidFill>
            </a:endParaRPr>
          </a:p>
        </p:txBody>
      </p:sp>
      <p:sp>
        <p:nvSpPr>
          <p:cNvPr id="13" name="Arrow: Down 43">
            <a:extLst>
              <a:ext uri="{FF2B5EF4-FFF2-40B4-BE49-F238E27FC236}">
                <a16:creationId xmlns:a16="http://schemas.microsoft.com/office/drawing/2014/main" id="{D4403D89-F880-2896-17FC-97389998C30A}"/>
              </a:ext>
            </a:extLst>
          </p:cNvPr>
          <p:cNvSpPr/>
          <p:nvPr/>
        </p:nvSpPr>
        <p:spPr>
          <a:xfrm rot="16200000">
            <a:off x="10549268" y="470248"/>
            <a:ext cx="180144" cy="590165"/>
          </a:xfrm>
          <a:prstGeom prst="downArrow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/>
              </a:solidFill>
            </a:endParaRPr>
          </a:p>
        </p:txBody>
      </p:sp>
      <p:sp>
        <p:nvSpPr>
          <p:cNvPr id="14" name="Arrow: Down 43">
            <a:extLst>
              <a:ext uri="{FF2B5EF4-FFF2-40B4-BE49-F238E27FC236}">
                <a16:creationId xmlns:a16="http://schemas.microsoft.com/office/drawing/2014/main" id="{A1A9872E-92DF-C065-980E-9BA53AF995BD}"/>
              </a:ext>
            </a:extLst>
          </p:cNvPr>
          <p:cNvSpPr/>
          <p:nvPr/>
        </p:nvSpPr>
        <p:spPr>
          <a:xfrm>
            <a:off x="9363212" y="1796825"/>
            <a:ext cx="900437" cy="1813453"/>
          </a:xfrm>
          <a:prstGeom prst="downArrow">
            <a:avLst/>
          </a:prstGeom>
          <a:gradFill>
            <a:gsLst>
              <a:gs pos="0">
                <a:schemeClr val="tx2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9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0A6B8D87-61FA-D6FE-7CAC-E92BC7F2FAE9}"/>
                  </a:ext>
                </a:extLst>
              </p:cNvPr>
              <p:cNvSpPr txBox="1"/>
              <p:nvPr/>
            </p:nvSpPr>
            <p:spPr>
              <a:xfrm>
                <a:off x="8987522" y="3865135"/>
                <a:ext cx="1651818" cy="565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GB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GB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𝑜𝑟𝑏𝑖𝑡</m:t>
                        </m:r>
                      </m:sub>
                    </m:sSub>
                    <m:r>
                      <a:rPr lang="en-GB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it-IT" sz="2000" i="1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GB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GB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it-IT" sz="2000" i="1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it-IT" sz="2000" i="1" smtClean="0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GB" sz="2000" b="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num>
                      <m:den>
                        <m:r>
                          <a:rPr lang="en-GB" sz="2000" b="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it-IT" sz="2000"/>
                  <a:t>              </a:t>
                </a: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0A6B8D87-61FA-D6FE-7CAC-E92BC7F2F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7522" y="3865135"/>
                <a:ext cx="1651818" cy="565796"/>
              </a:xfrm>
              <a:prstGeom prst="rect">
                <a:avLst/>
              </a:prstGeom>
              <a:blipFill>
                <a:blip r:embed="rId5"/>
                <a:stretch>
                  <a:fillRect b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Freccia circolare a sinistra 17">
            <a:extLst>
              <a:ext uri="{FF2B5EF4-FFF2-40B4-BE49-F238E27FC236}">
                <a16:creationId xmlns:a16="http://schemas.microsoft.com/office/drawing/2014/main" id="{B3515B3E-35DF-EF9A-7A3E-11CCC041179B}"/>
              </a:ext>
            </a:extLst>
          </p:cNvPr>
          <p:cNvSpPr/>
          <p:nvPr/>
        </p:nvSpPr>
        <p:spPr>
          <a:xfrm>
            <a:off x="10639340" y="4087084"/>
            <a:ext cx="865238" cy="1190292"/>
          </a:xfrm>
          <a:prstGeom prst="curvedLeftArrow">
            <a:avLst/>
          </a:prstGeom>
          <a:gradFill>
            <a:gsLst>
              <a:gs pos="37000">
                <a:schemeClr val="tx2"/>
              </a:gs>
              <a:gs pos="100000">
                <a:schemeClr val="accent1">
                  <a:lumMod val="45000"/>
                  <a:lumOff val="55000"/>
                </a:schemeClr>
              </a:gs>
              <a:gs pos="66000">
                <a:schemeClr val="accent1">
                  <a:lumMod val="45000"/>
                  <a:lumOff val="55000"/>
                </a:schemeClr>
              </a:gs>
              <a:gs pos="23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B5565979-80D7-4CAC-854D-1E39007066EE}"/>
                  </a:ext>
                </a:extLst>
              </p:cNvPr>
              <p:cNvSpPr txBox="1"/>
              <p:nvPr/>
            </p:nvSpPr>
            <p:spPr>
              <a:xfrm>
                <a:off x="9403908" y="4733194"/>
                <a:ext cx="8652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it-IT" sz="28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𝒎𝒐𝒅</m:t>
                          </m:r>
                        </m:sub>
                      </m:sSub>
                    </m:oMath>
                  </m:oMathPara>
                </a14:m>
                <a:endParaRPr lang="it-IT" sz="2800" b="1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B5565979-80D7-4CAC-854D-1E3900706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3908" y="4733194"/>
                <a:ext cx="86523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Down 43">
            <a:extLst>
              <a:ext uri="{FF2B5EF4-FFF2-40B4-BE49-F238E27FC236}">
                <a16:creationId xmlns:a16="http://schemas.microsoft.com/office/drawing/2014/main" id="{221EC790-0BEE-0316-21F9-E78CF2F27814}"/>
              </a:ext>
            </a:extLst>
          </p:cNvPr>
          <p:cNvSpPr/>
          <p:nvPr/>
        </p:nvSpPr>
        <p:spPr>
          <a:xfrm rot="16200000">
            <a:off x="4210916" y="1267063"/>
            <a:ext cx="419182" cy="2152248"/>
          </a:xfrm>
          <a:prstGeom prst="downArrow">
            <a:avLst/>
          </a:prstGeom>
          <a:gradFill>
            <a:gsLst>
              <a:gs pos="0">
                <a:schemeClr val="tx2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9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>
              <a:solidFill>
                <a:schemeClr val="accent1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6521815-75E3-6AAB-DF1C-D17037449C56}"/>
              </a:ext>
            </a:extLst>
          </p:cNvPr>
          <p:cNvSpPr txBox="1"/>
          <p:nvPr/>
        </p:nvSpPr>
        <p:spPr>
          <a:xfrm>
            <a:off x="3943710" y="2180914"/>
            <a:ext cx="87507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1600"/>
              <a:t>ZOOM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02ACA5A8-4EDD-F438-9DA5-EC310E4E38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1632" y="1860706"/>
            <a:ext cx="1890025" cy="10951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8" name="Arrow: Down 43">
            <a:extLst>
              <a:ext uri="{FF2B5EF4-FFF2-40B4-BE49-F238E27FC236}">
                <a16:creationId xmlns:a16="http://schemas.microsoft.com/office/drawing/2014/main" id="{23E17A46-E995-B705-A453-26CE7ABF4A79}"/>
              </a:ext>
            </a:extLst>
          </p:cNvPr>
          <p:cNvSpPr/>
          <p:nvPr/>
        </p:nvSpPr>
        <p:spPr>
          <a:xfrm rot="16200000">
            <a:off x="4210916" y="3766051"/>
            <a:ext cx="419182" cy="2152248"/>
          </a:xfrm>
          <a:prstGeom prst="downArrow">
            <a:avLst/>
          </a:prstGeom>
          <a:gradFill>
            <a:gsLst>
              <a:gs pos="0">
                <a:schemeClr val="tx2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9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>
              <a:solidFill>
                <a:schemeClr val="accent1"/>
              </a:solidFill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83122717-ECF8-F1B6-555A-B079F3549A4B}"/>
              </a:ext>
            </a:extLst>
          </p:cNvPr>
          <p:cNvSpPr txBox="1"/>
          <p:nvPr/>
        </p:nvSpPr>
        <p:spPr>
          <a:xfrm>
            <a:off x="3963913" y="4682230"/>
            <a:ext cx="87507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1600"/>
              <a:t>ZOOM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0E72289E-BF71-94E2-9765-6E3B05DBBE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6057" y="4283099"/>
            <a:ext cx="1890025" cy="10951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718450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61499-14E7-2356-D2D6-442568CEF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B64CF7C-DE1E-7533-9F0F-CAC210BE11D0}"/>
              </a:ext>
            </a:extLst>
          </p:cNvPr>
          <p:cNvSpPr txBox="1"/>
          <p:nvPr/>
        </p:nvSpPr>
        <p:spPr>
          <a:xfrm>
            <a:off x="374700" y="675259"/>
            <a:ext cx="11337017" cy="702115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it-IT" sz="2200" err="1">
                <a:solidFill>
                  <a:schemeClr val="tx2"/>
                </a:solidFill>
                <a:latin typeface="Calibri"/>
                <a:ea typeface="Calibri"/>
                <a:cs typeface="Calibri"/>
              </a:rPr>
              <a:t>Orbit</a:t>
            </a:r>
            <a:r>
              <a:rPr lang="it-IT" sz="2200">
                <a:solidFill>
                  <a:schemeClr val="tx2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it-IT" sz="2200" err="1">
                <a:solidFill>
                  <a:schemeClr val="tx2"/>
                </a:solidFill>
                <a:latin typeface="Calibri"/>
                <a:ea typeface="Calibri"/>
                <a:cs typeface="Calibri"/>
              </a:rPr>
              <a:t>propagation</a:t>
            </a:r>
            <a:endParaRPr lang="it-IT" sz="2200">
              <a:solidFill>
                <a:schemeClr val="tx2"/>
              </a:solidFill>
              <a:latin typeface="Calibri"/>
              <a:ea typeface="Calibri"/>
              <a:cs typeface="Calibri"/>
            </a:endParaRPr>
          </a:p>
          <a:p>
            <a:pPr marL="12700">
              <a:spcBef>
                <a:spcPts val="95"/>
              </a:spcBef>
            </a:pPr>
            <a:endParaRPr lang="it-IT" sz="220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9738BF57-12AC-40D4-60D1-FADEE3DF09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Planetary</a:t>
            </a:r>
            <a:r>
              <a:rPr spc="-110"/>
              <a:t> </a:t>
            </a:r>
            <a:r>
              <a:t>Explorer</a:t>
            </a:r>
            <a:r>
              <a:rPr spc="-100"/>
              <a:t> </a:t>
            </a:r>
            <a:r>
              <a:rPr spc="-10"/>
              <a:t>Mission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B4EE0F2B-495D-4E62-66A2-008CA674A76E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t>Academic</a:t>
            </a:r>
            <a:r>
              <a:rPr spc="-25"/>
              <a:t> </a:t>
            </a:r>
            <a:r>
              <a:t>year</a:t>
            </a:r>
            <a:r>
              <a:rPr spc="-45"/>
              <a:t> </a:t>
            </a:r>
            <a:r>
              <a:rPr spc="-10"/>
              <a:t>2023/24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578672CC-E58E-0BF5-438F-75594304A287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it-IT"/>
              <a:t>Orbital mechanics - Project Group 2307</a:t>
            </a:r>
            <a:endParaRPr spc="-5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C724CB6-484F-AB16-F9D2-0C1BB388971F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19</a:t>
            </a:fld>
            <a:endParaRPr spc="-25"/>
          </a:p>
        </p:txBody>
      </p:sp>
      <p:pic>
        <p:nvPicPr>
          <p:cNvPr id="3" name="Immagine 2" descr="Immagine che contiene testo, schermata, diagramma, Policromia">
            <a:extLst>
              <a:ext uri="{FF2B5EF4-FFF2-40B4-BE49-F238E27FC236}">
                <a16:creationId xmlns:a16="http://schemas.microsoft.com/office/drawing/2014/main" id="{A5BEC039-24B4-FBA9-662C-6DEAEEA5A4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18" y="1499189"/>
            <a:ext cx="5470982" cy="3452121"/>
          </a:xfrm>
          <a:prstGeom prst="rect">
            <a:avLst/>
          </a:prstGeom>
        </p:spPr>
      </p:pic>
      <p:pic>
        <p:nvPicPr>
          <p:cNvPr id="8" name="Earth_perurbation">
            <a:hlinkClick r:id="" action="ppaction://media"/>
            <a:extLst>
              <a:ext uri="{FF2B5EF4-FFF2-40B4-BE49-F238E27FC236}">
                <a16:creationId xmlns:a16="http://schemas.microsoft.com/office/drawing/2014/main" id="{8CE0E375-5BCF-2D30-1BFE-AA0DE1D2FD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79361" y="1424781"/>
            <a:ext cx="5334000" cy="40084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53AEA19-1A99-2615-67F2-0316C62BFED7}"/>
                  </a:ext>
                </a:extLst>
              </p:cNvPr>
              <p:cNvSpPr txBox="1"/>
              <p:nvPr/>
            </p:nvSpPr>
            <p:spPr>
              <a:xfrm>
                <a:off x="1465007" y="5446000"/>
                <a:ext cx="2664542" cy="78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1" i="1" smtClean="0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i="1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GB" sz="1800" i="1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sz="1800" i="1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1800" b="1" i="1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𝒓</m:t>
                          </m:r>
                        </m:num>
                        <m:den>
                          <m:r>
                            <a:rPr lang="en-GB" sz="1800" i="1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it-IT" i="1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GB" sz="1800" i="1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GB" sz="1800" i="1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1800" b="1" i="1">
                          <a:solidFill>
                            <a:schemeClr val="accent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= </m:t>
                      </m:r>
                      <m:r>
                        <a:rPr lang="en-GB" sz="1800" i="1">
                          <a:solidFill>
                            <a:schemeClr val="accent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−</m:t>
                      </m:r>
                      <m:f>
                        <m:fPr>
                          <m:ctrlPr>
                            <a:rPr lang="it-IT" i="1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GB" sz="1800" i="1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𝜇</m:t>
                          </m:r>
                        </m:num>
                        <m:den>
                          <m:sSup>
                            <m:sSupPr>
                              <m:ctrlPr>
                                <a:rPr lang="it-IT" i="1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GB" sz="1800" i="1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sz="1800" i="1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GB" sz="1800" i="1">
                          <a:solidFill>
                            <a:schemeClr val="accent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GB" sz="1800" b="1" i="1">
                          <a:solidFill>
                            <a:schemeClr val="accent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𝒓</m:t>
                      </m:r>
                      <m:r>
                        <a:rPr lang="en-GB" sz="1800" i="1">
                          <a:solidFill>
                            <a:schemeClr val="accent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+ 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it-IT" i="1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it-IT" b="1" i="1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sz="1800" b="1" i="1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GB" sz="1800" b="1" i="1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𝒑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53AEA19-1A99-2615-67F2-0316C62BF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007" y="5446000"/>
                <a:ext cx="2664542" cy="7862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912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3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5005" y="685800"/>
            <a:ext cx="8006995" cy="55162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spc="-10" dirty="0">
                <a:solidFill>
                  <a:srgbClr val="004D99"/>
                </a:solidFill>
                <a:latin typeface="Arial Nova" panose="020B0504020202020204" pitchFamily="34" charset="0"/>
                <a:cs typeface="Calibri"/>
              </a:rPr>
              <a:t>Assignments</a:t>
            </a:r>
            <a:r>
              <a:rPr lang="en-US" sz="2200" spc="-5" dirty="0">
                <a:solidFill>
                  <a:srgbClr val="004D99"/>
                </a:solidFill>
                <a:latin typeface="Arial Nova" panose="020B0504020202020204" pitchFamily="34" charset="0"/>
                <a:cs typeface="Calibri"/>
              </a:rPr>
              <a:t> </a:t>
            </a:r>
            <a:r>
              <a:rPr lang="en-US" sz="2200" dirty="0">
                <a:solidFill>
                  <a:srgbClr val="004D99"/>
                </a:solidFill>
                <a:latin typeface="Arial Nova" panose="020B0504020202020204" pitchFamily="34" charset="0"/>
                <a:cs typeface="Calibri"/>
              </a:rPr>
              <a:t>1</a:t>
            </a:r>
            <a:r>
              <a:rPr lang="en-US" sz="2200" spc="-25" dirty="0">
                <a:solidFill>
                  <a:srgbClr val="004D99"/>
                </a:solidFill>
                <a:latin typeface="Arial Nova" panose="020B0504020202020204" pitchFamily="34" charset="0"/>
                <a:cs typeface="Calibri"/>
              </a:rPr>
              <a:t> </a:t>
            </a:r>
            <a:r>
              <a:rPr lang="en-US" sz="2200" dirty="0">
                <a:solidFill>
                  <a:srgbClr val="004D99"/>
                </a:solidFill>
                <a:latin typeface="Arial Nova" panose="020B0504020202020204" pitchFamily="34" charset="0"/>
                <a:cs typeface="Calibri"/>
              </a:rPr>
              <a:t>&amp;</a:t>
            </a:r>
            <a:r>
              <a:rPr lang="en-US" sz="2200" spc="-20" dirty="0">
                <a:solidFill>
                  <a:srgbClr val="004D99"/>
                </a:solidFill>
                <a:latin typeface="Arial Nova" panose="020B0504020202020204" pitchFamily="34" charset="0"/>
                <a:cs typeface="Calibri"/>
              </a:rPr>
              <a:t> </a:t>
            </a:r>
            <a:r>
              <a:rPr lang="en-US" sz="2200" spc="-50" dirty="0">
                <a:solidFill>
                  <a:srgbClr val="004D99"/>
                </a:solidFill>
                <a:latin typeface="Arial Nova" panose="020B0504020202020204" pitchFamily="34" charset="0"/>
                <a:cs typeface="Calibri"/>
              </a:rPr>
              <a:t>2</a:t>
            </a:r>
            <a:endParaRPr lang="en-US" sz="2200" dirty="0">
              <a:latin typeface="Arial Nova" panose="020B0504020202020204" pitchFamily="34" charset="0"/>
              <a:cs typeface="Calibri"/>
            </a:endParaRPr>
          </a:p>
          <a:p>
            <a:pPr marL="241935" indent="-227965">
              <a:lnSpc>
                <a:spcPct val="100000"/>
              </a:lnSpc>
              <a:spcBef>
                <a:spcPts val="2395"/>
              </a:spcBef>
              <a:buFont typeface="Wingdings"/>
              <a:buChar char=""/>
              <a:tabLst>
                <a:tab pos="241935" algn="l"/>
              </a:tabLst>
            </a:pPr>
            <a:r>
              <a:rPr lang="en-US" sz="2200" b="1" dirty="0">
                <a:solidFill>
                  <a:schemeClr val="accent1"/>
                </a:solidFill>
                <a:latin typeface="Arial Nova" panose="020B0504020202020204" pitchFamily="34" charset="0"/>
                <a:cs typeface="Calibri"/>
              </a:rPr>
              <a:t>Assignment</a:t>
            </a:r>
            <a:r>
              <a:rPr lang="en-US" sz="2200" b="1" spc="-60" dirty="0">
                <a:solidFill>
                  <a:schemeClr val="accent1"/>
                </a:solidFill>
                <a:latin typeface="Arial Nova" panose="020B0504020202020204" pitchFamily="34" charset="0"/>
                <a:cs typeface="Calibri"/>
              </a:rPr>
              <a:t> </a:t>
            </a:r>
            <a:r>
              <a:rPr lang="en-US" sz="2200" b="1" dirty="0">
                <a:solidFill>
                  <a:schemeClr val="accent1"/>
                </a:solidFill>
                <a:latin typeface="Arial Nova" panose="020B0504020202020204" pitchFamily="34" charset="0"/>
                <a:cs typeface="Calibri"/>
              </a:rPr>
              <a:t>1</a:t>
            </a:r>
            <a:r>
              <a:rPr lang="en-US" sz="2200" b="1" dirty="0">
                <a:solidFill>
                  <a:srgbClr val="0066CC"/>
                </a:solidFill>
                <a:latin typeface="Arial Nova" panose="020B0504020202020204" pitchFamily="34" charset="0"/>
                <a:cs typeface="Calibri"/>
              </a:rPr>
              <a:t>:</a:t>
            </a:r>
            <a:r>
              <a:rPr lang="en-US" sz="2200" b="1" spc="-70" dirty="0">
                <a:solidFill>
                  <a:srgbClr val="0066CC"/>
                </a:solidFill>
                <a:latin typeface="Arial Nova" panose="020B0504020202020204" pitchFamily="34" charset="0"/>
                <a:cs typeface="Calibri"/>
              </a:rPr>
              <a:t> </a:t>
            </a:r>
            <a:r>
              <a:rPr lang="en-US" sz="2200" b="1" spc="-10" dirty="0">
                <a:latin typeface="Arial Nova" panose="020B0504020202020204" pitchFamily="34" charset="0"/>
                <a:cs typeface="Calibri"/>
              </a:rPr>
              <a:t>Interplanetary</a:t>
            </a:r>
            <a:r>
              <a:rPr lang="en-US" sz="2200" b="1" spc="-30" dirty="0">
                <a:latin typeface="Arial Nova" panose="020B0504020202020204" pitchFamily="34" charset="0"/>
                <a:cs typeface="Calibri"/>
              </a:rPr>
              <a:t> </a:t>
            </a:r>
            <a:r>
              <a:rPr lang="en-US" sz="2200" b="1" dirty="0">
                <a:latin typeface="Arial Nova" panose="020B0504020202020204" pitchFamily="34" charset="0"/>
                <a:cs typeface="Calibri"/>
              </a:rPr>
              <a:t>Explorer</a:t>
            </a:r>
            <a:r>
              <a:rPr lang="en-US" sz="2200" b="1" spc="-25" dirty="0">
                <a:latin typeface="Arial Nova" panose="020B0504020202020204" pitchFamily="34" charset="0"/>
                <a:cs typeface="Calibri"/>
              </a:rPr>
              <a:t> </a:t>
            </a:r>
            <a:r>
              <a:rPr lang="en-US" sz="2200" b="1" spc="-10" dirty="0">
                <a:latin typeface="Arial Nova" panose="020B0504020202020204" pitchFamily="34" charset="0"/>
                <a:cs typeface="Calibri"/>
              </a:rPr>
              <a:t>Mission</a:t>
            </a:r>
            <a:endParaRPr lang="en-US" sz="2200" dirty="0">
              <a:latin typeface="Arial Nova" panose="020B0504020202020204" pitchFamily="34" charset="0"/>
              <a:cs typeface="Calibri"/>
            </a:endParaRPr>
          </a:p>
          <a:p>
            <a:pPr marL="928370" indent="-457200">
              <a:spcBef>
                <a:spcPts val="370"/>
              </a:spcBef>
              <a:buClr>
                <a:schemeClr val="accent1"/>
              </a:buClr>
              <a:buFont typeface="+mj-lt"/>
              <a:buAutoNum type="alphaLcParenR"/>
              <a:tabLst>
                <a:tab pos="699770" algn="l"/>
              </a:tabLst>
            </a:pPr>
            <a:r>
              <a:rPr lang="en-US" sz="2000" dirty="0">
                <a:latin typeface="Arial Nova" panose="020B0504020202020204" pitchFamily="34" charset="0"/>
                <a:cs typeface="Calibri"/>
              </a:rPr>
              <a:t>Mission</a:t>
            </a:r>
            <a:r>
              <a:rPr lang="en-US" sz="2000" spc="-70" dirty="0">
                <a:latin typeface="Arial Nova" panose="020B0504020202020204" pitchFamily="34" charset="0"/>
                <a:cs typeface="Calibri"/>
              </a:rPr>
              <a:t> </a:t>
            </a:r>
            <a:r>
              <a:rPr lang="en-US" sz="2000" spc="-10" dirty="0">
                <a:latin typeface="Arial Nova" panose="020B0504020202020204" pitchFamily="34" charset="0"/>
                <a:cs typeface="Calibri"/>
              </a:rPr>
              <a:t>overview</a:t>
            </a:r>
          </a:p>
          <a:p>
            <a:pPr marL="928370" indent="-457200">
              <a:spcBef>
                <a:spcPts val="370"/>
              </a:spcBef>
              <a:buClr>
                <a:schemeClr val="accent1"/>
              </a:buClr>
              <a:buFont typeface="+mj-lt"/>
              <a:buAutoNum type="alphaLcParenR"/>
              <a:tabLst>
                <a:tab pos="699770" algn="l"/>
              </a:tabLst>
            </a:pPr>
            <a:r>
              <a:rPr lang="en-US" sz="2000" spc="-10" dirty="0">
                <a:latin typeface="Arial Nova" panose="020B0504020202020204" pitchFamily="34" charset="0"/>
                <a:cs typeface="Calibri"/>
              </a:rPr>
              <a:t>Preliminary Analysis</a:t>
            </a:r>
          </a:p>
          <a:p>
            <a:pPr marL="928370" indent="-457200">
              <a:spcBef>
                <a:spcPts val="370"/>
              </a:spcBef>
              <a:buClr>
                <a:schemeClr val="accent1"/>
              </a:buClr>
              <a:buFont typeface="+mj-lt"/>
              <a:buAutoNum type="alphaLcParenR"/>
              <a:tabLst>
                <a:tab pos="699770" algn="l"/>
              </a:tabLst>
            </a:pPr>
            <a:r>
              <a:rPr lang="en-US" sz="2000" spc="-10" dirty="0">
                <a:latin typeface="Arial Nova" panose="020B0504020202020204" pitchFamily="34" charset="0"/>
                <a:cs typeface="Calibri"/>
              </a:rPr>
              <a:t>Grid Search</a:t>
            </a:r>
          </a:p>
          <a:p>
            <a:pPr marL="928370" indent="-457200">
              <a:spcBef>
                <a:spcPts val="370"/>
              </a:spcBef>
              <a:buClr>
                <a:schemeClr val="accent1"/>
              </a:buClr>
              <a:buFont typeface="+mj-lt"/>
              <a:buAutoNum type="alphaLcParenR"/>
              <a:tabLst>
                <a:tab pos="699770" algn="l"/>
              </a:tabLst>
            </a:pPr>
            <a:r>
              <a:rPr lang="en-US" sz="2000" spc="-10" dirty="0">
                <a:latin typeface="Arial Nova" panose="020B0504020202020204" pitchFamily="34" charset="0"/>
                <a:cs typeface="Calibri"/>
              </a:rPr>
              <a:t>Genetic Algorithm</a:t>
            </a:r>
          </a:p>
          <a:p>
            <a:pPr marL="928370" indent="-457200">
              <a:spcBef>
                <a:spcPts val="370"/>
              </a:spcBef>
              <a:buClr>
                <a:schemeClr val="accent1"/>
              </a:buClr>
              <a:buFont typeface="+mj-lt"/>
              <a:buAutoNum type="alphaLcParenR"/>
              <a:tabLst>
                <a:tab pos="699770" algn="l"/>
              </a:tabLst>
            </a:pPr>
            <a:r>
              <a:rPr lang="en-US" sz="2000" spc="-10" dirty="0">
                <a:latin typeface="Arial Nova" panose="020B0504020202020204" pitchFamily="34" charset="0"/>
                <a:cs typeface="Calibri"/>
              </a:rPr>
              <a:t>Mission analysis outputs</a:t>
            </a:r>
          </a:p>
          <a:p>
            <a:pPr marL="471170">
              <a:spcBef>
                <a:spcPts val="370"/>
              </a:spcBef>
              <a:buClr>
                <a:srgbClr val="0066CC"/>
              </a:buClr>
              <a:tabLst>
                <a:tab pos="699770" algn="l"/>
              </a:tabLst>
            </a:pPr>
            <a:endParaRPr lang="en-US" sz="2000" dirty="0">
              <a:latin typeface="Arial Nova" panose="020B0504020202020204" pitchFamily="34" charset="0"/>
              <a:cs typeface="Calibri"/>
            </a:endParaRPr>
          </a:p>
          <a:p>
            <a:pPr marL="241935" indent="-227965">
              <a:lnSpc>
                <a:spcPct val="100000"/>
              </a:lnSpc>
              <a:spcBef>
                <a:spcPts val="1830"/>
              </a:spcBef>
              <a:buFont typeface="Wingdings"/>
              <a:buChar char=""/>
              <a:tabLst>
                <a:tab pos="241935" algn="l"/>
              </a:tabLst>
            </a:pPr>
            <a:r>
              <a:rPr lang="en-US" sz="2200" b="1" dirty="0">
                <a:solidFill>
                  <a:schemeClr val="accent1"/>
                </a:solidFill>
                <a:latin typeface="Arial Nova" panose="020B0504020202020204" pitchFamily="34" charset="0"/>
                <a:cs typeface="Calibri"/>
              </a:rPr>
              <a:t>Assignment</a:t>
            </a:r>
            <a:r>
              <a:rPr lang="en-US" sz="2200" b="1" spc="-75" dirty="0">
                <a:solidFill>
                  <a:schemeClr val="accent1"/>
                </a:solidFill>
                <a:latin typeface="Arial Nova" panose="020B0504020202020204" pitchFamily="34" charset="0"/>
                <a:cs typeface="Calibri"/>
              </a:rPr>
              <a:t> </a:t>
            </a:r>
            <a:r>
              <a:rPr lang="en-US" sz="2200" b="1" dirty="0">
                <a:solidFill>
                  <a:schemeClr val="accent1"/>
                </a:solidFill>
                <a:latin typeface="Arial Nova" panose="020B0504020202020204" pitchFamily="34" charset="0"/>
                <a:cs typeface="Calibri"/>
              </a:rPr>
              <a:t>2:</a:t>
            </a:r>
            <a:r>
              <a:rPr lang="en-US" sz="2200" b="1" spc="-80" dirty="0">
                <a:solidFill>
                  <a:srgbClr val="0066CC"/>
                </a:solidFill>
                <a:latin typeface="Arial Nova" panose="020B0504020202020204" pitchFamily="34" charset="0"/>
                <a:cs typeface="Calibri"/>
              </a:rPr>
              <a:t> </a:t>
            </a:r>
            <a:r>
              <a:rPr lang="en-US" sz="2200" b="1" dirty="0">
                <a:latin typeface="Arial Nova" panose="020B0504020202020204" pitchFamily="34" charset="0"/>
                <a:cs typeface="Calibri"/>
              </a:rPr>
              <a:t>Planetary</a:t>
            </a:r>
            <a:r>
              <a:rPr lang="en-US" sz="2200" b="1" spc="-45" dirty="0">
                <a:latin typeface="Arial Nova" panose="020B0504020202020204" pitchFamily="34" charset="0"/>
                <a:cs typeface="Calibri"/>
              </a:rPr>
              <a:t> </a:t>
            </a:r>
            <a:r>
              <a:rPr lang="en-US" sz="2200" b="1" dirty="0">
                <a:latin typeface="Arial Nova" panose="020B0504020202020204" pitchFamily="34" charset="0"/>
                <a:cs typeface="Calibri"/>
              </a:rPr>
              <a:t>Explorer</a:t>
            </a:r>
            <a:r>
              <a:rPr lang="en-US" sz="2200" b="1" spc="-50" dirty="0">
                <a:latin typeface="Arial Nova" panose="020B0504020202020204" pitchFamily="34" charset="0"/>
                <a:cs typeface="Calibri"/>
              </a:rPr>
              <a:t> </a:t>
            </a:r>
            <a:r>
              <a:rPr lang="en-US" sz="2200" b="1" spc="-10" dirty="0">
                <a:latin typeface="Arial Nova" panose="020B0504020202020204" pitchFamily="34" charset="0"/>
                <a:cs typeface="Calibri"/>
              </a:rPr>
              <a:t>Mission</a:t>
            </a:r>
            <a:endParaRPr lang="en-US" sz="2200" dirty="0">
              <a:latin typeface="Arial Nova" panose="020B0504020202020204" pitchFamily="34" charset="0"/>
              <a:cs typeface="Calibri"/>
            </a:endParaRPr>
          </a:p>
          <a:p>
            <a:pPr marL="928370" lvl="1" indent="-457200">
              <a:lnSpc>
                <a:spcPct val="100000"/>
              </a:lnSpc>
              <a:spcBef>
                <a:spcPts val="370"/>
              </a:spcBef>
              <a:buClr>
                <a:schemeClr val="accent1"/>
              </a:buClr>
              <a:buFont typeface="+mj-lt"/>
              <a:buAutoNum type="alphaLcParenR"/>
              <a:tabLst>
                <a:tab pos="699770" algn="l"/>
              </a:tabLst>
            </a:pPr>
            <a:r>
              <a:rPr lang="en-US" sz="2000" dirty="0">
                <a:latin typeface="Arial Nova" panose="020B0504020202020204" pitchFamily="34" charset="0"/>
                <a:cs typeface="Calibri"/>
              </a:rPr>
              <a:t>Nominal Orbit Characterization</a:t>
            </a:r>
          </a:p>
          <a:p>
            <a:pPr marL="928370" lvl="1" indent="-457200">
              <a:lnSpc>
                <a:spcPct val="100000"/>
              </a:lnSpc>
              <a:spcBef>
                <a:spcPts val="360"/>
              </a:spcBef>
              <a:buClr>
                <a:schemeClr val="accent1"/>
              </a:buClr>
              <a:buFont typeface="+mj-lt"/>
              <a:buAutoNum type="alphaLcParenR"/>
              <a:tabLst>
                <a:tab pos="699770" algn="l"/>
              </a:tabLst>
            </a:pPr>
            <a:r>
              <a:rPr lang="en-US" sz="2000" dirty="0">
                <a:latin typeface="Arial Nova" panose="020B0504020202020204" pitchFamily="34" charset="0"/>
                <a:cs typeface="Calibri"/>
              </a:rPr>
              <a:t>Ground Track</a:t>
            </a:r>
          </a:p>
          <a:p>
            <a:pPr marL="928370" lvl="1" indent="-457200">
              <a:lnSpc>
                <a:spcPct val="100000"/>
              </a:lnSpc>
              <a:spcBef>
                <a:spcPts val="360"/>
              </a:spcBef>
              <a:buClr>
                <a:schemeClr val="accent1"/>
              </a:buClr>
              <a:buFont typeface="+mj-lt"/>
              <a:buAutoNum type="alphaLcParenR"/>
              <a:tabLst>
                <a:tab pos="699770" algn="l"/>
              </a:tabLst>
            </a:pPr>
            <a:r>
              <a:rPr lang="en-US" sz="2000" dirty="0">
                <a:latin typeface="Arial Nova" panose="020B0504020202020204" pitchFamily="34" charset="0"/>
                <a:cs typeface="Calibri"/>
              </a:rPr>
              <a:t>Orbit Propagation</a:t>
            </a:r>
          </a:p>
          <a:p>
            <a:pPr marL="928370" lvl="1" indent="-457200">
              <a:lnSpc>
                <a:spcPct val="100000"/>
              </a:lnSpc>
              <a:spcBef>
                <a:spcPts val="360"/>
              </a:spcBef>
              <a:buClr>
                <a:schemeClr val="accent1"/>
              </a:buClr>
              <a:buFont typeface="+mj-lt"/>
              <a:buAutoNum type="alphaLcParenR"/>
              <a:tabLst>
                <a:tab pos="699770" algn="l"/>
              </a:tabLst>
            </a:pPr>
            <a:r>
              <a:rPr lang="en-US" sz="2000" dirty="0">
                <a:latin typeface="Arial Nova" panose="020B0504020202020204" pitchFamily="34" charset="0"/>
                <a:cs typeface="Calibri"/>
              </a:rPr>
              <a:t>Model Comparison</a:t>
            </a:r>
          </a:p>
          <a:p>
            <a:pPr marL="928370" lvl="1" indent="-457200">
              <a:lnSpc>
                <a:spcPct val="100000"/>
              </a:lnSpc>
              <a:spcBef>
                <a:spcPts val="360"/>
              </a:spcBef>
              <a:buClr>
                <a:schemeClr val="accent1"/>
              </a:buClr>
              <a:buFont typeface="+mj-lt"/>
              <a:buAutoNum type="alphaLcParenR"/>
              <a:tabLst>
                <a:tab pos="699770" algn="l"/>
              </a:tabLst>
            </a:pPr>
            <a:r>
              <a:rPr lang="en-US" sz="2000" dirty="0">
                <a:latin typeface="Arial Nova" panose="020B0504020202020204" pitchFamily="34" charset="0"/>
                <a:cs typeface="Calibri"/>
              </a:rPr>
              <a:t>Model Evaluation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t>Academic</a:t>
            </a:r>
            <a:r>
              <a:rPr spc="-25"/>
              <a:t> </a:t>
            </a:r>
            <a:r>
              <a:t>year</a:t>
            </a:r>
            <a:r>
              <a:rPr spc="-45"/>
              <a:t> </a:t>
            </a:r>
            <a:r>
              <a:rPr spc="-10"/>
              <a:t>2023/24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4256278" y="6605116"/>
            <a:ext cx="2525522" cy="155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1240"/>
              </a:lnSpc>
            </a:pPr>
            <a:r>
              <a:rPr lang="it-IT" err="1"/>
              <a:t>Orbital</a:t>
            </a:r>
            <a:r>
              <a:rPr lang="it-IT"/>
              <a:t> </a:t>
            </a:r>
            <a:r>
              <a:rPr lang="it-IT" err="1"/>
              <a:t>mechanics</a:t>
            </a:r>
            <a:r>
              <a:rPr lang="it-IT"/>
              <a:t> - Project Group 2307</a:t>
            </a:r>
            <a:endParaRPr spc="-5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</a:t>
            </a:fld>
            <a:endParaRPr spc="-25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it-IT" spc="-10" err="1"/>
              <a:t>Table</a:t>
            </a:r>
            <a:r>
              <a:rPr lang="it-IT" spc="-10"/>
              <a:t> of </a:t>
            </a:r>
            <a:r>
              <a:rPr lang="it-IT" spc="-10" err="1"/>
              <a:t>contents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8DEF8-9336-E26E-A703-97E870032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CF4A0C5-A8D4-CB1F-8D92-35260170E0E0}"/>
              </a:ext>
            </a:extLst>
          </p:cNvPr>
          <p:cNvSpPr txBox="1"/>
          <p:nvPr/>
        </p:nvSpPr>
        <p:spPr>
          <a:xfrm>
            <a:off x="374700" y="683746"/>
            <a:ext cx="9145590" cy="350737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it-IT" sz="2200" err="1">
                <a:solidFill>
                  <a:schemeClr val="tx2"/>
                </a:solidFill>
                <a:latin typeface="Calibri"/>
                <a:cs typeface="Calibri"/>
              </a:rPr>
              <a:t>Gauss’s</a:t>
            </a:r>
            <a:r>
              <a:rPr lang="it-IT" sz="2200" spc="-55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it-IT" sz="2200" err="1">
                <a:solidFill>
                  <a:schemeClr val="tx2"/>
                </a:solidFill>
                <a:latin typeface="Calibri"/>
                <a:cs typeface="Calibri"/>
              </a:rPr>
              <a:t>planetary</a:t>
            </a:r>
            <a:r>
              <a:rPr lang="it-IT" sz="2200" spc="-6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it-IT" sz="2200" spc="-10" err="1">
                <a:solidFill>
                  <a:schemeClr val="tx2"/>
                </a:solidFill>
                <a:latin typeface="Calibri"/>
                <a:cs typeface="Calibri"/>
              </a:rPr>
              <a:t>equations</a:t>
            </a:r>
            <a:r>
              <a:rPr lang="it-IT" sz="2200" spc="-10">
                <a:latin typeface="Calibri"/>
                <a:cs typeface="Calibri"/>
              </a:rPr>
              <a:t>: </a:t>
            </a:r>
            <a:r>
              <a:rPr lang="en-US" sz="2200" b="1">
                <a:solidFill>
                  <a:schemeClr val="tx2"/>
                </a:solidFill>
                <a:latin typeface="Calibri"/>
                <a:cs typeface="Calibri"/>
              </a:rPr>
              <a:t>history</a:t>
            </a:r>
            <a:r>
              <a:rPr lang="en-US" sz="2200" b="1" spc="-35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2200" b="1">
                <a:solidFill>
                  <a:schemeClr val="tx2"/>
                </a:solidFill>
                <a:latin typeface="Calibri"/>
                <a:cs typeface="Calibri"/>
              </a:rPr>
              <a:t>of</a:t>
            </a:r>
            <a:r>
              <a:rPr lang="en-US" sz="2200" b="1" spc="-25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2200" b="1">
                <a:solidFill>
                  <a:schemeClr val="tx2"/>
                </a:solidFill>
                <a:latin typeface="Calibri"/>
                <a:cs typeface="Calibri"/>
              </a:rPr>
              <a:t>the</a:t>
            </a:r>
            <a:r>
              <a:rPr lang="en-US" sz="2200" b="1" spc="-45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2200" b="1">
                <a:solidFill>
                  <a:schemeClr val="tx2"/>
                </a:solidFill>
                <a:latin typeface="Calibri"/>
                <a:cs typeface="Calibri"/>
              </a:rPr>
              <a:t>Keplerian</a:t>
            </a:r>
            <a:r>
              <a:rPr lang="en-US" sz="2200" b="1" spc="-2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2200" b="1" spc="-10">
                <a:solidFill>
                  <a:schemeClr val="tx2"/>
                </a:solidFill>
                <a:latin typeface="Calibri"/>
                <a:cs typeface="Calibri"/>
              </a:rPr>
              <a:t>elements </a:t>
            </a:r>
            <a:r>
              <a:rPr lang="en-US" sz="2200" spc="-10">
                <a:solidFill>
                  <a:schemeClr val="tx2"/>
                </a:solidFill>
                <a:latin typeface="Calibri"/>
                <a:cs typeface="Calibri"/>
              </a:rPr>
              <a:t>(1/3)</a:t>
            </a:r>
            <a:endParaRPr lang="it-IT" sz="2200">
              <a:solidFill>
                <a:schemeClr val="tx2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E1084B3-D84E-50CB-0FA3-B463F32AC6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Planetary</a:t>
            </a:r>
            <a:r>
              <a:rPr spc="-110"/>
              <a:t> </a:t>
            </a:r>
            <a:r>
              <a:t>Explorer</a:t>
            </a:r>
            <a:r>
              <a:rPr spc="-100"/>
              <a:t> </a:t>
            </a:r>
            <a:r>
              <a:rPr spc="-10"/>
              <a:t>Mission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64D92527-1363-9952-308E-A3410248816B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t>Academic</a:t>
            </a:r>
            <a:r>
              <a:rPr spc="-25"/>
              <a:t> </a:t>
            </a:r>
            <a:r>
              <a:t>year</a:t>
            </a:r>
            <a:r>
              <a:rPr spc="-45"/>
              <a:t> </a:t>
            </a:r>
            <a:r>
              <a:rPr spc="-10"/>
              <a:t>2023/24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04C9D871-AFB0-2B9B-B6BF-8D8ADB6947D7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it-IT"/>
              <a:t>Orbital mechanics - Project Group 2307</a:t>
            </a:r>
            <a:endParaRPr spc="-5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80736E8A-1766-E4C5-56E5-B0D68C158405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20</a:t>
            </a:fld>
            <a:endParaRPr spc="-25"/>
          </a:p>
        </p:txBody>
      </p:sp>
      <p:pic>
        <p:nvPicPr>
          <p:cNvPr id="15" name="Immagine 14" descr="Immagine che contiene testo, linea, schermata, Diagramma&#10;&#10;Descrizione generata automaticamente">
            <a:extLst>
              <a:ext uri="{FF2B5EF4-FFF2-40B4-BE49-F238E27FC236}">
                <a16:creationId xmlns:a16="http://schemas.microsoft.com/office/drawing/2014/main" id="{ACB6E381-43C8-E47A-E1DB-2F07A6F002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676" y="1399570"/>
            <a:ext cx="5705395" cy="2751836"/>
          </a:xfrm>
          <a:prstGeom prst="rect">
            <a:avLst/>
          </a:prstGeom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</p:pic>
      <p:pic>
        <p:nvPicPr>
          <p:cNvPr id="20" name="Immagine 19" descr="Immagine che contiene testo, linea, schermata, Diagramma&#10;&#10;Descrizione generata automaticamente">
            <a:extLst>
              <a:ext uri="{FF2B5EF4-FFF2-40B4-BE49-F238E27FC236}">
                <a16:creationId xmlns:a16="http://schemas.microsoft.com/office/drawing/2014/main" id="{BBFD5FEB-7B56-FA20-9CDA-AD0C1E48B8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00" y="1399570"/>
            <a:ext cx="5705394" cy="2751836"/>
          </a:xfrm>
          <a:prstGeom prst="rect">
            <a:avLst/>
          </a:prstGeom>
          <a:ln>
            <a:solidFill>
              <a:srgbClr val="0070C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38100"/>
          </a:effectLst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0DF5C65-D56C-75A2-A96D-9C5D3C6702E9}"/>
              </a:ext>
            </a:extLst>
          </p:cNvPr>
          <p:cNvSpPr txBox="1"/>
          <p:nvPr/>
        </p:nvSpPr>
        <p:spPr>
          <a:xfrm>
            <a:off x="2290468" y="4275630"/>
            <a:ext cx="7754673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>
                <a:solidFill>
                  <a:schemeClr val="tx1"/>
                </a:solidFill>
                <a:latin typeface="+mn-lt"/>
              </a:rPr>
              <a:t>Due to </a:t>
            </a:r>
            <a:r>
              <a:rPr lang="it-IT" b="1" i="1" err="1">
                <a:solidFill>
                  <a:schemeClr val="accent1"/>
                </a:solidFill>
                <a:latin typeface="+mn-lt"/>
              </a:rPr>
              <a:t>Atmospheric</a:t>
            </a:r>
            <a:r>
              <a:rPr lang="it-IT" b="1" i="1">
                <a:solidFill>
                  <a:schemeClr val="accent1"/>
                </a:solidFill>
                <a:latin typeface="+mn-lt"/>
              </a:rPr>
              <a:t> drag</a:t>
            </a:r>
          </a:p>
          <a:p>
            <a:pPr algn="ctr"/>
            <a:endParaRPr lang="it-IT" b="1" i="1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33" name="Freccia curva 32">
            <a:extLst>
              <a:ext uri="{FF2B5EF4-FFF2-40B4-BE49-F238E27FC236}">
                <a16:creationId xmlns:a16="http://schemas.microsoft.com/office/drawing/2014/main" id="{61EF99D6-CEB2-3E41-2D5A-A2CF3114B55D}"/>
              </a:ext>
            </a:extLst>
          </p:cNvPr>
          <p:cNvSpPr/>
          <p:nvPr/>
        </p:nvSpPr>
        <p:spPr>
          <a:xfrm rot="10800000">
            <a:off x="4498218" y="4631894"/>
            <a:ext cx="1669586" cy="1119548"/>
          </a:xfrm>
          <a:prstGeom prst="bentArrow">
            <a:avLst>
              <a:gd name="adj1" fmla="val 25000"/>
              <a:gd name="adj2" fmla="val 25000"/>
              <a:gd name="adj3" fmla="val 38115"/>
              <a:gd name="adj4" fmla="val 87500"/>
            </a:avLst>
          </a:prstGeom>
          <a:gradFill>
            <a:gsLst>
              <a:gs pos="21000">
                <a:schemeClr val="tx2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9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4" name="Freccia curva 33">
            <a:extLst>
              <a:ext uri="{FF2B5EF4-FFF2-40B4-BE49-F238E27FC236}">
                <a16:creationId xmlns:a16="http://schemas.microsoft.com/office/drawing/2014/main" id="{923A81E2-39F9-FC4D-B9AF-12C56DBCCE09}"/>
              </a:ext>
            </a:extLst>
          </p:cNvPr>
          <p:cNvSpPr/>
          <p:nvPr/>
        </p:nvSpPr>
        <p:spPr>
          <a:xfrm rot="10800000" flipH="1">
            <a:off x="6167804" y="4631894"/>
            <a:ext cx="1669586" cy="1119548"/>
          </a:xfrm>
          <a:prstGeom prst="bentArrow">
            <a:avLst>
              <a:gd name="adj1" fmla="val 25000"/>
              <a:gd name="adj2" fmla="val 25000"/>
              <a:gd name="adj3" fmla="val 38115"/>
              <a:gd name="adj4" fmla="val 87500"/>
            </a:avLst>
          </a:prstGeom>
          <a:gradFill>
            <a:gsLst>
              <a:gs pos="21000">
                <a:schemeClr val="tx2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9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4A6FD8E1-5CAF-D24E-A2A1-958A2C2F56EC}"/>
                  </a:ext>
                </a:extLst>
              </p:cNvPr>
              <p:cNvSpPr txBox="1"/>
              <p:nvPr/>
            </p:nvSpPr>
            <p:spPr>
              <a:xfrm>
                <a:off x="2146859" y="4932541"/>
                <a:ext cx="6594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it-IT" sz="4800" b="1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4A6FD8E1-5CAF-D24E-A2A1-958A2C2F5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859" y="4932541"/>
                <a:ext cx="65944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2B6A36B1-AF1F-58C3-5CB7-5E2D419B93BD}"/>
                  </a:ext>
                </a:extLst>
              </p:cNvPr>
              <p:cNvSpPr txBox="1"/>
              <p:nvPr/>
            </p:nvSpPr>
            <p:spPr>
              <a:xfrm>
                <a:off x="9330208" y="4932540"/>
                <a:ext cx="6594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it-IT" sz="4800" b="1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2B6A36B1-AF1F-58C3-5CB7-5E2D419B9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208" y="4932540"/>
                <a:ext cx="659449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Freccia destra con strisce 36">
            <a:extLst>
              <a:ext uri="{FF2B5EF4-FFF2-40B4-BE49-F238E27FC236}">
                <a16:creationId xmlns:a16="http://schemas.microsoft.com/office/drawing/2014/main" id="{C5AEA48A-BCA4-40E2-1CB1-BA08B49CF0C9}"/>
              </a:ext>
            </a:extLst>
          </p:cNvPr>
          <p:cNvSpPr/>
          <p:nvPr/>
        </p:nvSpPr>
        <p:spPr>
          <a:xfrm rot="5400000">
            <a:off x="2581648" y="5336362"/>
            <a:ext cx="493965" cy="238477"/>
          </a:xfrm>
          <a:prstGeom prst="striped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Freccia destra con strisce 37">
            <a:extLst>
              <a:ext uri="{FF2B5EF4-FFF2-40B4-BE49-F238E27FC236}">
                <a16:creationId xmlns:a16="http://schemas.microsoft.com/office/drawing/2014/main" id="{9D88AB66-2978-D693-CE99-EDD0C3124789}"/>
              </a:ext>
            </a:extLst>
          </p:cNvPr>
          <p:cNvSpPr/>
          <p:nvPr/>
        </p:nvSpPr>
        <p:spPr>
          <a:xfrm rot="5400000">
            <a:off x="9742674" y="5319412"/>
            <a:ext cx="493965" cy="238477"/>
          </a:xfrm>
          <a:prstGeom prst="striped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1664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8DEF8-9336-E26E-A703-97E870032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CF4A0C5-A8D4-CB1F-8D92-35260170E0E0}"/>
              </a:ext>
            </a:extLst>
          </p:cNvPr>
          <p:cNvSpPr txBox="1"/>
          <p:nvPr/>
        </p:nvSpPr>
        <p:spPr>
          <a:xfrm>
            <a:off x="374700" y="683746"/>
            <a:ext cx="9145590" cy="350737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it-IT" sz="2200" err="1">
                <a:solidFill>
                  <a:schemeClr val="tx2"/>
                </a:solidFill>
                <a:latin typeface="Calibri"/>
                <a:cs typeface="Calibri"/>
              </a:rPr>
              <a:t>Gauss’s</a:t>
            </a:r>
            <a:r>
              <a:rPr lang="it-IT" sz="2200" spc="-55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it-IT" sz="2200" err="1">
                <a:solidFill>
                  <a:schemeClr val="tx2"/>
                </a:solidFill>
                <a:latin typeface="Calibri"/>
                <a:cs typeface="Calibri"/>
              </a:rPr>
              <a:t>planetary</a:t>
            </a:r>
            <a:r>
              <a:rPr lang="it-IT" sz="2200" spc="-6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it-IT" sz="2200" spc="-10" err="1">
                <a:solidFill>
                  <a:schemeClr val="tx2"/>
                </a:solidFill>
                <a:latin typeface="Calibri"/>
                <a:cs typeface="Calibri"/>
              </a:rPr>
              <a:t>equations</a:t>
            </a:r>
            <a:r>
              <a:rPr lang="it-IT" sz="2200" spc="-10">
                <a:latin typeface="Calibri"/>
                <a:cs typeface="Calibri"/>
              </a:rPr>
              <a:t>: </a:t>
            </a:r>
            <a:r>
              <a:rPr lang="en-US" sz="2200" b="1">
                <a:solidFill>
                  <a:schemeClr val="tx2"/>
                </a:solidFill>
                <a:latin typeface="Calibri"/>
                <a:cs typeface="Calibri"/>
              </a:rPr>
              <a:t>history</a:t>
            </a:r>
            <a:r>
              <a:rPr lang="en-US" sz="2200" b="1" spc="-35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2200" b="1">
                <a:solidFill>
                  <a:schemeClr val="tx2"/>
                </a:solidFill>
                <a:latin typeface="Calibri"/>
                <a:cs typeface="Calibri"/>
              </a:rPr>
              <a:t>of</a:t>
            </a:r>
            <a:r>
              <a:rPr lang="en-US" sz="2200" b="1" spc="-25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2200" b="1">
                <a:solidFill>
                  <a:schemeClr val="tx2"/>
                </a:solidFill>
                <a:latin typeface="Calibri"/>
                <a:cs typeface="Calibri"/>
              </a:rPr>
              <a:t>the</a:t>
            </a:r>
            <a:r>
              <a:rPr lang="en-US" sz="2200" b="1" spc="-45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2200" b="1">
                <a:solidFill>
                  <a:schemeClr val="tx2"/>
                </a:solidFill>
                <a:latin typeface="Calibri"/>
                <a:cs typeface="Calibri"/>
              </a:rPr>
              <a:t>Keplerian</a:t>
            </a:r>
            <a:r>
              <a:rPr lang="en-US" sz="2200" b="1" spc="-2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2200" b="1" spc="-10">
                <a:solidFill>
                  <a:schemeClr val="tx2"/>
                </a:solidFill>
                <a:latin typeface="Calibri"/>
                <a:cs typeface="Calibri"/>
              </a:rPr>
              <a:t>elements </a:t>
            </a:r>
            <a:r>
              <a:rPr lang="en-US" sz="2200" spc="-10">
                <a:solidFill>
                  <a:schemeClr val="tx2"/>
                </a:solidFill>
                <a:latin typeface="Calibri"/>
                <a:cs typeface="Calibri"/>
              </a:rPr>
              <a:t>(2/3)</a:t>
            </a:r>
            <a:endParaRPr lang="it-IT" sz="2200">
              <a:solidFill>
                <a:schemeClr val="tx2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E1084B3-D84E-50CB-0FA3-B463F32AC6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Planetary</a:t>
            </a:r>
            <a:r>
              <a:rPr spc="-110"/>
              <a:t> </a:t>
            </a:r>
            <a:r>
              <a:t>Explorer</a:t>
            </a:r>
            <a:r>
              <a:rPr spc="-100"/>
              <a:t> </a:t>
            </a:r>
            <a:r>
              <a:rPr spc="-10"/>
              <a:t>Mission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64D92527-1363-9952-308E-A3410248816B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t>Academic</a:t>
            </a:r>
            <a:r>
              <a:rPr spc="-25"/>
              <a:t> </a:t>
            </a:r>
            <a:r>
              <a:t>year</a:t>
            </a:r>
            <a:r>
              <a:rPr spc="-45"/>
              <a:t> </a:t>
            </a:r>
            <a:r>
              <a:rPr spc="-10"/>
              <a:t>2023/24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04C9D871-AFB0-2B9B-B6BF-8D8ADB6947D7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it-IT"/>
              <a:t>Orbital mechanics - Project Group 2307</a:t>
            </a:r>
            <a:endParaRPr spc="-5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80736E8A-1766-E4C5-56E5-B0D68C158405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21</a:t>
            </a:fld>
            <a:endParaRPr spc="-25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80DF5C65-D56C-75A2-A96D-9C5D3C6702E9}"/>
                  </a:ext>
                </a:extLst>
              </p:cNvPr>
              <p:cNvSpPr txBox="1"/>
              <p:nvPr/>
            </p:nvSpPr>
            <p:spPr>
              <a:xfrm>
                <a:off x="5928936" y="4210208"/>
                <a:ext cx="45009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i="1">
                    <a:solidFill>
                      <a:schemeClr val="tx1"/>
                    </a:solidFill>
                    <a:latin typeface="+mn-lt"/>
                  </a:rPr>
                  <a:t>Due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a:rPr lang="it-IT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it-IT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i="1">
                    <a:solidFill>
                      <a:schemeClr val="tx1"/>
                    </a:solidFill>
                    <a:latin typeface="+mn-lt"/>
                  </a:rPr>
                  <a:t>perturbation</a:t>
                </a:r>
              </a:p>
              <a:p>
                <a:pPr algn="ctr"/>
                <a:endParaRPr lang="it-IT" b="1" i="1">
                  <a:solidFill>
                    <a:schemeClr val="accent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80DF5C65-D56C-75A2-A96D-9C5D3C670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936" y="4210208"/>
                <a:ext cx="4500914" cy="646331"/>
              </a:xfrm>
              <a:prstGeom prst="rect">
                <a:avLst/>
              </a:prstGeom>
              <a:blipFill>
                <a:blip r:embed="rId2"/>
                <a:stretch>
                  <a:fillRect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Freccia curva 33">
            <a:extLst>
              <a:ext uri="{FF2B5EF4-FFF2-40B4-BE49-F238E27FC236}">
                <a16:creationId xmlns:a16="http://schemas.microsoft.com/office/drawing/2014/main" id="{923A81E2-39F9-FC4D-B9AF-12C56DBCCE09}"/>
              </a:ext>
            </a:extLst>
          </p:cNvPr>
          <p:cNvSpPr/>
          <p:nvPr/>
        </p:nvSpPr>
        <p:spPr>
          <a:xfrm rot="10800000" flipH="1">
            <a:off x="7967065" y="4568711"/>
            <a:ext cx="1669586" cy="1119548"/>
          </a:xfrm>
          <a:prstGeom prst="bentArrow">
            <a:avLst>
              <a:gd name="adj1" fmla="val 25000"/>
              <a:gd name="adj2" fmla="val 25000"/>
              <a:gd name="adj3" fmla="val 38115"/>
              <a:gd name="adj4" fmla="val 87500"/>
            </a:avLst>
          </a:prstGeom>
          <a:gradFill>
            <a:gsLst>
              <a:gs pos="21000">
                <a:schemeClr val="tx2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9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4A6FD8E1-5CAF-D24E-A2A1-958A2C2F56EC}"/>
                  </a:ext>
                </a:extLst>
              </p:cNvPr>
              <p:cNvSpPr txBox="1"/>
              <p:nvPr/>
            </p:nvSpPr>
            <p:spPr>
              <a:xfrm>
                <a:off x="1895900" y="4547870"/>
                <a:ext cx="34968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it-IT" sz="4800" b="1">
                    <a:solidFill>
                      <a:schemeClr val="accent1"/>
                    </a:solidFill>
                  </a:rPr>
                  <a:t> </a:t>
                </a:r>
                <a:r>
                  <a:rPr lang="it-IT" sz="2400" err="1">
                    <a:solidFill>
                      <a:schemeClr val="tx1"/>
                    </a:solidFill>
                  </a:rPr>
                  <a:t>remains</a:t>
                </a:r>
                <a:r>
                  <a:rPr lang="it-IT" sz="2400">
                    <a:solidFill>
                      <a:schemeClr val="tx1"/>
                    </a:solidFill>
                  </a:rPr>
                  <a:t> </a:t>
                </a:r>
                <a:r>
                  <a:rPr lang="it-IT" sz="2400" err="1">
                    <a:solidFill>
                      <a:schemeClr val="tx1"/>
                    </a:solidFill>
                  </a:rPr>
                  <a:t>constant</a:t>
                </a:r>
                <a:endParaRPr lang="it-IT" sz="4800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4A6FD8E1-5CAF-D24E-A2A1-958A2C2F5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900" y="4547870"/>
                <a:ext cx="3496857" cy="830997"/>
              </a:xfrm>
              <a:prstGeom prst="rect">
                <a:avLst/>
              </a:prstGeom>
              <a:blipFill>
                <a:blip r:embed="rId3"/>
                <a:stretch>
                  <a:fillRect b="-8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2B6A36B1-AF1F-58C3-5CB7-5E2D419B93BD}"/>
                  </a:ext>
                </a:extLst>
              </p:cNvPr>
              <p:cNvSpPr txBox="1"/>
              <p:nvPr/>
            </p:nvSpPr>
            <p:spPr>
              <a:xfrm>
                <a:off x="9636651" y="4940458"/>
                <a:ext cx="6594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𝛀</m:t>
                      </m:r>
                    </m:oMath>
                  </m:oMathPara>
                </a14:m>
                <a:endParaRPr lang="it-IT" sz="4800" b="1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2B6A36B1-AF1F-58C3-5CB7-5E2D419B9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6651" y="4940458"/>
                <a:ext cx="65944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Freccia destra con strisce 37">
            <a:extLst>
              <a:ext uri="{FF2B5EF4-FFF2-40B4-BE49-F238E27FC236}">
                <a16:creationId xmlns:a16="http://schemas.microsoft.com/office/drawing/2014/main" id="{9D88AB66-2978-D693-CE99-EDD0C3124789}"/>
              </a:ext>
            </a:extLst>
          </p:cNvPr>
          <p:cNvSpPr/>
          <p:nvPr/>
        </p:nvSpPr>
        <p:spPr>
          <a:xfrm rot="5400000">
            <a:off x="10063629" y="5290027"/>
            <a:ext cx="493965" cy="238477"/>
          </a:xfrm>
          <a:prstGeom prst="striped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611C1F68-977F-4703-6A99-4CB63CDE9C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802" y="1386855"/>
            <a:ext cx="5696099" cy="274735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</p:pic>
      <p:pic>
        <p:nvPicPr>
          <p:cNvPr id="8" name="Immagine 7" descr="Immagine che contiene testo, linea, Diagramma&#10;&#10;Descrizione generata automaticamente">
            <a:extLst>
              <a:ext uri="{FF2B5EF4-FFF2-40B4-BE49-F238E27FC236}">
                <a16:creationId xmlns:a16="http://schemas.microsoft.com/office/drawing/2014/main" id="{0932245F-7DBC-FDF2-FB2F-49B6042F4BC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00" y="1386855"/>
            <a:ext cx="5696099" cy="2747353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037749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8DEF8-9336-E26E-A703-97E870032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900E5723-D52C-CEA8-5A46-8A6A7F67E0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99" y="1387879"/>
            <a:ext cx="5693974" cy="274632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38100"/>
          </a:effectLst>
        </p:spPr>
      </p:pic>
      <p:pic>
        <p:nvPicPr>
          <p:cNvPr id="10" name="Immagine 9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B0CFC5C8-CC92-13F6-609C-8BA370EC31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426" y="1384958"/>
            <a:ext cx="5696099" cy="2747353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5CF4A0C5-A8D4-CB1F-8D92-35260170E0E0}"/>
              </a:ext>
            </a:extLst>
          </p:cNvPr>
          <p:cNvSpPr txBox="1"/>
          <p:nvPr/>
        </p:nvSpPr>
        <p:spPr>
          <a:xfrm>
            <a:off x="374700" y="683746"/>
            <a:ext cx="9145590" cy="350737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it-IT" sz="2200" err="1">
                <a:solidFill>
                  <a:schemeClr val="tx2"/>
                </a:solidFill>
                <a:latin typeface="Calibri"/>
                <a:cs typeface="Calibri"/>
              </a:rPr>
              <a:t>Gauss’s</a:t>
            </a:r>
            <a:r>
              <a:rPr lang="it-IT" sz="2200" spc="-55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it-IT" sz="2200" err="1">
                <a:solidFill>
                  <a:schemeClr val="tx2"/>
                </a:solidFill>
                <a:latin typeface="Calibri"/>
                <a:cs typeface="Calibri"/>
              </a:rPr>
              <a:t>planetary</a:t>
            </a:r>
            <a:r>
              <a:rPr lang="it-IT" sz="2200" spc="-6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it-IT" sz="2200" spc="-10" err="1">
                <a:solidFill>
                  <a:schemeClr val="tx2"/>
                </a:solidFill>
                <a:latin typeface="Calibri"/>
                <a:cs typeface="Calibri"/>
              </a:rPr>
              <a:t>equations</a:t>
            </a:r>
            <a:r>
              <a:rPr lang="it-IT" sz="2200" spc="-10">
                <a:latin typeface="Calibri"/>
                <a:cs typeface="Calibri"/>
              </a:rPr>
              <a:t>: </a:t>
            </a:r>
            <a:r>
              <a:rPr lang="en-US" sz="2200" b="1">
                <a:solidFill>
                  <a:schemeClr val="tx2"/>
                </a:solidFill>
                <a:latin typeface="Calibri"/>
                <a:cs typeface="Calibri"/>
              </a:rPr>
              <a:t>history</a:t>
            </a:r>
            <a:r>
              <a:rPr lang="en-US" sz="2200" b="1" spc="-35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2200" b="1">
                <a:solidFill>
                  <a:schemeClr val="tx2"/>
                </a:solidFill>
                <a:latin typeface="Calibri"/>
                <a:cs typeface="Calibri"/>
              </a:rPr>
              <a:t>of</a:t>
            </a:r>
            <a:r>
              <a:rPr lang="en-US" sz="2200" b="1" spc="-25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2200" b="1">
                <a:solidFill>
                  <a:schemeClr val="tx2"/>
                </a:solidFill>
                <a:latin typeface="Calibri"/>
                <a:cs typeface="Calibri"/>
              </a:rPr>
              <a:t>the</a:t>
            </a:r>
            <a:r>
              <a:rPr lang="en-US" sz="2200" b="1" spc="-45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2200" b="1">
                <a:solidFill>
                  <a:schemeClr val="tx2"/>
                </a:solidFill>
                <a:latin typeface="Calibri"/>
                <a:cs typeface="Calibri"/>
              </a:rPr>
              <a:t>Keplerian</a:t>
            </a:r>
            <a:r>
              <a:rPr lang="en-US" sz="2200" b="1" spc="-2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2200" b="1" spc="-10">
                <a:solidFill>
                  <a:schemeClr val="tx2"/>
                </a:solidFill>
                <a:latin typeface="Calibri"/>
                <a:cs typeface="Calibri"/>
              </a:rPr>
              <a:t>elements </a:t>
            </a:r>
            <a:r>
              <a:rPr lang="en-US" sz="2200" spc="-10">
                <a:solidFill>
                  <a:schemeClr val="tx2"/>
                </a:solidFill>
                <a:latin typeface="Calibri"/>
                <a:cs typeface="Calibri"/>
              </a:rPr>
              <a:t>(3/3)</a:t>
            </a:r>
            <a:endParaRPr lang="it-IT" sz="2200">
              <a:solidFill>
                <a:schemeClr val="tx2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E1084B3-D84E-50CB-0FA3-B463F32AC6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Planetary</a:t>
            </a:r>
            <a:r>
              <a:rPr spc="-110"/>
              <a:t> </a:t>
            </a:r>
            <a:r>
              <a:t>Explorer</a:t>
            </a:r>
            <a:r>
              <a:rPr spc="-100"/>
              <a:t> </a:t>
            </a:r>
            <a:r>
              <a:rPr spc="-10"/>
              <a:t>Mission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64D92527-1363-9952-308E-A3410248816B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t>Academic</a:t>
            </a:r>
            <a:r>
              <a:rPr spc="-25"/>
              <a:t> </a:t>
            </a:r>
            <a:r>
              <a:t>year</a:t>
            </a:r>
            <a:r>
              <a:rPr spc="-45"/>
              <a:t> </a:t>
            </a:r>
            <a:r>
              <a:rPr spc="-10"/>
              <a:t>2023/24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04C9D871-AFB0-2B9B-B6BF-8D8ADB6947D7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it-IT"/>
              <a:t>Orbital mechanics - Project Group 2307</a:t>
            </a:r>
            <a:endParaRPr spc="-5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80736E8A-1766-E4C5-56E5-B0D68C158405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22</a:t>
            </a:fld>
            <a:endParaRPr spc="-25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80DF5C65-D56C-75A2-A96D-9C5D3C6702E9}"/>
                  </a:ext>
                </a:extLst>
              </p:cNvPr>
              <p:cNvSpPr txBox="1"/>
              <p:nvPr/>
            </p:nvSpPr>
            <p:spPr>
              <a:xfrm>
                <a:off x="3845543" y="4284114"/>
                <a:ext cx="45009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i="1">
                    <a:solidFill>
                      <a:schemeClr val="tx1"/>
                    </a:solidFill>
                    <a:latin typeface="+mn-lt"/>
                  </a:rPr>
                  <a:t>Due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a:rPr lang="it-IT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it-IT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i="1">
                    <a:solidFill>
                      <a:schemeClr val="tx1"/>
                    </a:solidFill>
                    <a:latin typeface="+mn-lt"/>
                  </a:rPr>
                  <a:t>perturbation</a:t>
                </a:r>
              </a:p>
              <a:p>
                <a:pPr algn="ctr"/>
                <a:endParaRPr lang="it-IT" b="1" i="1">
                  <a:solidFill>
                    <a:schemeClr val="accent1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80DF5C65-D56C-75A2-A96D-9C5D3C670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543" y="4284114"/>
                <a:ext cx="4500914" cy="646331"/>
              </a:xfrm>
              <a:prstGeom prst="rect">
                <a:avLst/>
              </a:prstGeom>
              <a:blipFill>
                <a:blip r:embed="rId6"/>
                <a:stretch>
                  <a:fillRect t="-5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2B6A36B1-AF1F-58C3-5CB7-5E2D419B93BD}"/>
                  </a:ext>
                </a:extLst>
              </p:cNvPr>
              <p:cNvSpPr txBox="1"/>
              <p:nvPr/>
            </p:nvSpPr>
            <p:spPr>
              <a:xfrm>
                <a:off x="8701295" y="5057543"/>
                <a:ext cx="19297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it-IT" sz="4800" b="1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4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endParaRPr lang="it-IT" sz="4800" b="1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2B6A36B1-AF1F-58C3-5CB7-5E2D419B9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1295" y="5057543"/>
                <a:ext cx="1929719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Freccia destra con strisce 37">
            <a:extLst>
              <a:ext uri="{FF2B5EF4-FFF2-40B4-BE49-F238E27FC236}">
                <a16:creationId xmlns:a16="http://schemas.microsoft.com/office/drawing/2014/main" id="{9D88AB66-2978-D693-CE99-EDD0C3124789}"/>
              </a:ext>
            </a:extLst>
          </p:cNvPr>
          <p:cNvSpPr/>
          <p:nvPr/>
        </p:nvSpPr>
        <p:spPr>
          <a:xfrm rot="16200000">
            <a:off x="9273307" y="5353802"/>
            <a:ext cx="493965" cy="238477"/>
          </a:xfrm>
          <a:prstGeom prst="striped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curva 12">
            <a:extLst>
              <a:ext uri="{FF2B5EF4-FFF2-40B4-BE49-F238E27FC236}">
                <a16:creationId xmlns:a16="http://schemas.microsoft.com/office/drawing/2014/main" id="{0C169270-91D1-5689-75B9-77E2B9C0E754}"/>
              </a:ext>
            </a:extLst>
          </p:cNvPr>
          <p:cNvSpPr/>
          <p:nvPr/>
        </p:nvSpPr>
        <p:spPr>
          <a:xfrm rot="10800000">
            <a:off x="4498218" y="4631894"/>
            <a:ext cx="1669586" cy="1119548"/>
          </a:xfrm>
          <a:prstGeom prst="bentArrow">
            <a:avLst>
              <a:gd name="adj1" fmla="val 25000"/>
              <a:gd name="adj2" fmla="val 25000"/>
              <a:gd name="adj3" fmla="val 38115"/>
              <a:gd name="adj4" fmla="val 87500"/>
            </a:avLst>
          </a:prstGeom>
          <a:gradFill>
            <a:gsLst>
              <a:gs pos="21000">
                <a:schemeClr val="tx2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9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4" name="Freccia curva 13">
            <a:extLst>
              <a:ext uri="{FF2B5EF4-FFF2-40B4-BE49-F238E27FC236}">
                <a16:creationId xmlns:a16="http://schemas.microsoft.com/office/drawing/2014/main" id="{9E1768A9-C982-EF1E-E3C5-12A5DE635EFA}"/>
              </a:ext>
            </a:extLst>
          </p:cNvPr>
          <p:cNvSpPr/>
          <p:nvPr/>
        </p:nvSpPr>
        <p:spPr>
          <a:xfrm rot="10800000" flipH="1">
            <a:off x="6167804" y="4631894"/>
            <a:ext cx="1669586" cy="1119548"/>
          </a:xfrm>
          <a:prstGeom prst="bentArrow">
            <a:avLst>
              <a:gd name="adj1" fmla="val 25000"/>
              <a:gd name="adj2" fmla="val 25000"/>
              <a:gd name="adj3" fmla="val 38115"/>
              <a:gd name="adj4" fmla="val 87500"/>
            </a:avLst>
          </a:prstGeom>
          <a:gradFill>
            <a:gsLst>
              <a:gs pos="21000">
                <a:schemeClr val="tx2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9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1DE8CB37-57E0-A261-2BFE-FDAC5F4EC1C5}"/>
                  </a:ext>
                </a:extLst>
              </p:cNvPr>
              <p:cNvSpPr txBox="1"/>
              <p:nvPr/>
            </p:nvSpPr>
            <p:spPr>
              <a:xfrm>
                <a:off x="2410753" y="4987030"/>
                <a:ext cx="19297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4800" b="1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4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𝝎</m:t>
                    </m:r>
                  </m:oMath>
                </a14:m>
                <a:endParaRPr lang="it-IT" sz="4800" b="1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1DE8CB37-57E0-A261-2BFE-FDAC5F4EC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0753" y="4987030"/>
                <a:ext cx="1929719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Freccia destra con strisce 17">
            <a:extLst>
              <a:ext uri="{FF2B5EF4-FFF2-40B4-BE49-F238E27FC236}">
                <a16:creationId xmlns:a16="http://schemas.microsoft.com/office/drawing/2014/main" id="{5357F403-08AB-D1FE-B13F-69590B9B4B00}"/>
              </a:ext>
            </a:extLst>
          </p:cNvPr>
          <p:cNvSpPr/>
          <p:nvPr/>
        </p:nvSpPr>
        <p:spPr>
          <a:xfrm rot="16200000">
            <a:off x="3128631" y="5319412"/>
            <a:ext cx="493965" cy="238477"/>
          </a:xfrm>
          <a:prstGeom prst="striped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702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8DEF8-9336-E26E-A703-97E870032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CF4A0C5-A8D4-CB1F-8D92-35260170E0E0}"/>
              </a:ext>
            </a:extLst>
          </p:cNvPr>
          <p:cNvSpPr txBox="1"/>
          <p:nvPr/>
        </p:nvSpPr>
        <p:spPr>
          <a:xfrm>
            <a:off x="374700" y="683746"/>
            <a:ext cx="9145590" cy="350737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it-IT" sz="2200">
                <a:solidFill>
                  <a:schemeClr val="tx2"/>
                </a:solidFill>
                <a:latin typeface="Calibri"/>
                <a:ea typeface="Calibri"/>
                <a:cs typeface="Calibri"/>
              </a:rPr>
              <a:t>Gauss </a:t>
            </a:r>
            <a:r>
              <a:rPr lang="it-IT" sz="2200" err="1">
                <a:solidFill>
                  <a:schemeClr val="tx2"/>
                </a:solidFill>
                <a:latin typeface="Calibri"/>
                <a:ea typeface="Calibri"/>
                <a:cs typeface="Calibri"/>
              </a:rPr>
              <a:t>equations</a:t>
            </a:r>
            <a:r>
              <a:rPr lang="it-IT" sz="2200">
                <a:solidFill>
                  <a:schemeClr val="tx2"/>
                </a:solidFill>
                <a:latin typeface="Calibri"/>
                <a:ea typeface="Calibri"/>
                <a:cs typeface="Calibri"/>
              </a:rPr>
              <a:t> and </a:t>
            </a:r>
            <a:r>
              <a:rPr lang="it-IT" sz="2200" err="1">
                <a:solidFill>
                  <a:schemeClr val="tx2"/>
                </a:solidFill>
                <a:latin typeface="Calibri"/>
                <a:ea typeface="Calibri"/>
                <a:cs typeface="Calibri"/>
              </a:rPr>
              <a:t>Cartesian</a:t>
            </a:r>
            <a:r>
              <a:rPr lang="it-IT" sz="2200">
                <a:solidFill>
                  <a:schemeClr val="tx2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it-IT" sz="2200" err="1">
                <a:solidFill>
                  <a:schemeClr val="tx2"/>
                </a:solidFill>
                <a:latin typeface="Calibri"/>
                <a:ea typeface="Calibri"/>
                <a:cs typeface="Calibri"/>
              </a:rPr>
              <a:t>Coordinates</a:t>
            </a:r>
            <a:endParaRPr lang="it-IT" sz="2200">
              <a:solidFill>
                <a:schemeClr val="tx2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E1084B3-D84E-50CB-0FA3-B463F32AC6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Planetary</a:t>
            </a:r>
            <a:r>
              <a:rPr spc="-110"/>
              <a:t> </a:t>
            </a:r>
            <a:r>
              <a:t>Explorer</a:t>
            </a:r>
            <a:r>
              <a:rPr spc="-100"/>
              <a:t> </a:t>
            </a:r>
            <a:r>
              <a:rPr spc="-10"/>
              <a:t>Mission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64D92527-1363-9952-308E-A3410248816B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t>Academic</a:t>
            </a:r>
            <a:r>
              <a:rPr spc="-25"/>
              <a:t> </a:t>
            </a:r>
            <a:r>
              <a:t>year</a:t>
            </a:r>
            <a:r>
              <a:rPr spc="-45"/>
              <a:t> </a:t>
            </a:r>
            <a:r>
              <a:rPr spc="-10"/>
              <a:t>2023/24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04C9D871-AFB0-2B9B-B6BF-8D8ADB6947D7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it-IT"/>
              <a:t>Orbital mechanics - Project Group 2307</a:t>
            </a:r>
            <a:endParaRPr spc="-5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80736E8A-1766-E4C5-56E5-B0D68C158405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23</a:t>
            </a:fld>
            <a:endParaRPr spc="-25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ella 2">
                <a:extLst>
                  <a:ext uri="{FF2B5EF4-FFF2-40B4-BE49-F238E27FC236}">
                    <a16:creationId xmlns:a16="http://schemas.microsoft.com/office/drawing/2014/main" id="{3535ECA8-F54B-71F1-DF7F-5C6157E835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2645033"/>
                  </p:ext>
                </p:extLst>
              </p:nvPr>
            </p:nvGraphicFramePr>
            <p:xfrm>
              <a:off x="7435087" y="4460445"/>
              <a:ext cx="3736946" cy="1176882"/>
            </p:xfrm>
            <a:graphic>
              <a:graphicData uri="http://schemas.openxmlformats.org/drawingml/2006/table">
                <a:tbl>
                  <a:tblPr firstRow="1" firstCol="1" bandRow="1">
                    <a:tableStyleId>{BC89EF96-8CEA-46FF-86C4-4CE0E7609802}</a:tableStyleId>
                  </a:tblPr>
                  <a:tblGrid>
                    <a:gridCol w="1868473">
                      <a:extLst>
                        <a:ext uri="{9D8B030D-6E8A-4147-A177-3AD203B41FA5}">
                          <a16:colId xmlns:a16="http://schemas.microsoft.com/office/drawing/2014/main" val="1506525663"/>
                        </a:ext>
                      </a:extLst>
                    </a:gridCol>
                    <a:gridCol w="1868473">
                      <a:extLst>
                        <a:ext uri="{9D8B030D-6E8A-4147-A177-3AD203B41FA5}">
                          <a16:colId xmlns:a16="http://schemas.microsoft.com/office/drawing/2014/main" val="2171011599"/>
                        </a:ext>
                      </a:extLst>
                    </a:gridCol>
                  </a:tblGrid>
                  <a:tr h="5884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kern="100" smtClean="0">
                                    <a:solidFill>
                                      <a:schemeClr val="tx2"/>
                                    </a:solidFill>
                                    <a:effectLst/>
                                  </a:rPr>
                                  <m:t>𝑮𝒂𝒖𝒔𝒔</m:t>
                                </m:r>
                                <m:r>
                                  <a:rPr lang="en-GB" sz="2000" kern="100" smtClean="0">
                                    <a:solidFill>
                                      <a:schemeClr val="tx2"/>
                                    </a:solidFill>
                                    <a:effectLst/>
                                  </a:rPr>
                                  <m:t> [</m:t>
                                </m:r>
                                <m:r>
                                  <a:rPr lang="en-GB" sz="2000" kern="100" smtClean="0">
                                    <a:solidFill>
                                      <a:schemeClr val="tx2"/>
                                    </a:solidFill>
                                    <a:effectLst/>
                                  </a:rPr>
                                  <m:t>𝒔</m:t>
                                </m:r>
                                <m:r>
                                  <a:rPr lang="en-GB" sz="2000" kern="100" smtClean="0">
                                    <a:solidFill>
                                      <a:schemeClr val="tx2"/>
                                    </a:solidFill>
                                    <a:effectLst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it-IT" sz="2000" kern="100" dirty="0">
                            <a:solidFill>
                              <a:schemeClr val="tx2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kern="100" smtClean="0">
                                    <a:solidFill>
                                      <a:schemeClr val="tx2"/>
                                    </a:solidFill>
                                    <a:effectLst/>
                                  </a:rPr>
                                  <m:t>𝑪𝒂𝒓𝒕𝒆𝒔𝒊𝒂𝒏</m:t>
                                </m:r>
                                <m:r>
                                  <a:rPr lang="en-GB" sz="2000" kern="100" smtClean="0">
                                    <a:solidFill>
                                      <a:schemeClr val="tx2"/>
                                    </a:solidFill>
                                    <a:effectLst/>
                                  </a:rPr>
                                  <m:t> [</m:t>
                                </m:r>
                                <m:r>
                                  <a:rPr lang="en-GB" sz="2000" kern="100" smtClean="0">
                                    <a:solidFill>
                                      <a:schemeClr val="tx2"/>
                                    </a:solidFill>
                                    <a:effectLst/>
                                  </a:rPr>
                                  <m:t>𝒔</m:t>
                                </m:r>
                                <m:r>
                                  <a:rPr lang="en-GB" sz="2000" kern="100" smtClean="0">
                                    <a:solidFill>
                                      <a:schemeClr val="tx2"/>
                                    </a:solidFill>
                                    <a:effectLst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it-IT" sz="2000" kern="100" dirty="0">
                            <a:solidFill>
                              <a:schemeClr val="tx2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263925698"/>
                      </a:ext>
                    </a:extLst>
                  </a:tr>
                  <a:tr h="5884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kern="100" smtClean="0">
                                    <a:solidFill>
                                      <a:schemeClr val="tx1"/>
                                    </a:solidFill>
                                    <a:effectLst/>
                                  </a:rPr>
                                  <m:t>1</m:t>
                                </m:r>
                                <m:r>
                                  <a:rPr lang="en-GB" sz="1800" b="0" kern="100" smtClean="0">
                                    <a:solidFill>
                                      <a:schemeClr val="tx1"/>
                                    </a:solidFill>
                                    <a:effectLst/>
                                  </a:rPr>
                                  <m:t>.</m:t>
                                </m:r>
                                <m:r>
                                  <a:rPr lang="en-GB" sz="1800" b="0" i="1" kern="100" smtClean="0">
                                    <a:solidFill>
                                      <a:schemeClr val="tx1"/>
                                    </a:solidFill>
                                    <a:effectLst/>
                                  </a:rPr>
                                  <m:t>628831</m:t>
                                </m:r>
                              </m:oMath>
                            </m:oMathPara>
                          </a14:m>
                          <a:endParaRPr lang="it-IT" sz="1800" b="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kern="100" smtClean="0">
                                    <a:solidFill>
                                      <a:schemeClr val="tx1"/>
                                    </a:solidFill>
                                    <a:effectLst/>
                                  </a:rPr>
                                  <m:t>1</m:t>
                                </m:r>
                                <m:r>
                                  <a:rPr lang="en-GB" sz="1800" b="0" kern="100" smtClean="0">
                                    <a:solidFill>
                                      <a:schemeClr val="tx1"/>
                                    </a:solidFill>
                                    <a:effectLst/>
                                  </a:rPr>
                                  <m:t>.</m:t>
                                </m:r>
                                <m:r>
                                  <a:rPr lang="en-GB" sz="1800" b="0" i="1" kern="100" smtClean="0">
                                    <a:solidFill>
                                      <a:schemeClr val="tx1"/>
                                    </a:solidFill>
                                    <a:effectLst/>
                                  </a:rPr>
                                  <m:t>309231</m:t>
                                </m:r>
                              </m:oMath>
                            </m:oMathPara>
                          </a14:m>
                          <a:endParaRPr lang="it-IT" sz="1800" b="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0141066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ella 2">
                <a:extLst>
                  <a:ext uri="{FF2B5EF4-FFF2-40B4-BE49-F238E27FC236}">
                    <a16:creationId xmlns:a16="http://schemas.microsoft.com/office/drawing/2014/main" id="{3535ECA8-F54B-71F1-DF7F-5C6157E835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2645033"/>
                  </p:ext>
                </p:extLst>
              </p:nvPr>
            </p:nvGraphicFramePr>
            <p:xfrm>
              <a:off x="7435087" y="4460445"/>
              <a:ext cx="3736946" cy="1176882"/>
            </p:xfrm>
            <a:graphic>
              <a:graphicData uri="http://schemas.openxmlformats.org/drawingml/2006/table">
                <a:tbl>
                  <a:tblPr firstRow="1" firstCol="1" bandRow="1">
                    <a:tableStyleId>{BC89EF96-8CEA-46FF-86C4-4CE0E7609802}</a:tableStyleId>
                  </a:tblPr>
                  <a:tblGrid>
                    <a:gridCol w="1868473">
                      <a:extLst>
                        <a:ext uri="{9D8B030D-6E8A-4147-A177-3AD203B41FA5}">
                          <a16:colId xmlns:a16="http://schemas.microsoft.com/office/drawing/2014/main" val="1506525663"/>
                        </a:ext>
                      </a:extLst>
                    </a:gridCol>
                    <a:gridCol w="1868473">
                      <a:extLst>
                        <a:ext uri="{9D8B030D-6E8A-4147-A177-3AD203B41FA5}">
                          <a16:colId xmlns:a16="http://schemas.microsoft.com/office/drawing/2014/main" val="2171011599"/>
                        </a:ext>
                      </a:extLst>
                    </a:gridCol>
                  </a:tblGrid>
                  <a:tr h="5884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26" t="-1031" r="-100977" b="-1020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00326" t="-1031" r="-977" b="-1020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3925698"/>
                      </a:ext>
                    </a:extLst>
                  </a:tr>
                  <a:tr h="5884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26" t="-101031" r="-100977" b="-20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00326" t="-101031" r="-977" b="-20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141066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41BEF86-3510-B035-2933-6CA1C6F14E86}"/>
                  </a:ext>
                </a:extLst>
              </p:cNvPr>
              <p:cNvSpPr txBox="1"/>
              <p:nvPr/>
            </p:nvSpPr>
            <p:spPr>
              <a:xfrm>
                <a:off x="616543" y="4431104"/>
                <a:ext cx="5309418" cy="929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/>
                  <a:t>The r</a:t>
                </a:r>
                <a:r>
                  <a:rPr lang="en-US" sz="1800"/>
                  <a:t>elative error between the orbital parameters calculated with the two different approaches is approximately in the range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sz="18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  <m:r>
                          <a:rPr lang="it-IT" sz="1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/−</m:t>
                        </m:r>
                        <m:r>
                          <a:rPr lang="it-IT" sz="1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𝟏𝟏</m:t>
                        </m:r>
                      </m:sup>
                    </m:sSup>
                  </m:oMath>
                </a14:m>
                <a:endParaRPr lang="it-IT" sz="1800"/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41BEF86-3510-B035-2933-6CA1C6F14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43" y="4431104"/>
                <a:ext cx="5309418" cy="929550"/>
              </a:xfrm>
              <a:prstGeom prst="rect">
                <a:avLst/>
              </a:prstGeom>
              <a:blipFill>
                <a:blip r:embed="rId3"/>
                <a:stretch>
                  <a:fillRect l="-918" t="-3947" r="-1033" b="-105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5FF31A7-5C0F-68B3-675B-D1FEBC47859F}"/>
              </a:ext>
            </a:extLst>
          </p:cNvPr>
          <p:cNvSpPr txBox="1"/>
          <p:nvPr/>
        </p:nvSpPr>
        <p:spPr>
          <a:xfrm>
            <a:off x="7894615" y="3801606"/>
            <a:ext cx="2606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800" b="1" i="1" err="1">
                <a:solidFill>
                  <a:schemeClr val="accent1"/>
                </a:solidFill>
              </a:rPr>
              <a:t>Computational</a:t>
            </a:r>
            <a:r>
              <a:rPr lang="it-IT" sz="1800" b="1" i="1">
                <a:solidFill>
                  <a:schemeClr val="accent1"/>
                </a:solidFill>
              </a:rPr>
              <a:t> time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4EA3DA0-F6AC-F365-6458-609A4A3D2FFB}"/>
              </a:ext>
            </a:extLst>
          </p:cNvPr>
          <p:cNvSpPr txBox="1"/>
          <p:nvPr/>
        </p:nvSpPr>
        <p:spPr>
          <a:xfrm>
            <a:off x="8794057" y="773826"/>
            <a:ext cx="2532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i="1">
                <a:solidFill>
                  <a:schemeClr val="accent1"/>
                </a:solidFill>
              </a:rPr>
              <a:t>Low pass filter    </a:t>
            </a:r>
          </a:p>
        </p:txBody>
      </p:sp>
      <p:sp>
        <p:nvSpPr>
          <p:cNvPr id="21" name="Arrow: Down 43">
            <a:extLst>
              <a:ext uri="{FF2B5EF4-FFF2-40B4-BE49-F238E27FC236}">
                <a16:creationId xmlns:a16="http://schemas.microsoft.com/office/drawing/2014/main" id="{1D6A86BC-8EB4-ABB2-49BC-C58CED30A1A7}"/>
              </a:ext>
            </a:extLst>
          </p:cNvPr>
          <p:cNvSpPr/>
          <p:nvPr/>
        </p:nvSpPr>
        <p:spPr>
          <a:xfrm rot="16200000">
            <a:off x="5507805" y="29336"/>
            <a:ext cx="490035" cy="3364529"/>
          </a:xfrm>
          <a:prstGeom prst="downArrow">
            <a:avLst/>
          </a:prstGeom>
          <a:gradFill>
            <a:gsLst>
              <a:gs pos="0">
                <a:schemeClr val="tx2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9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EC228F84-E4D0-582C-B622-65C1CC57F7E6}"/>
              </a:ext>
            </a:extLst>
          </p:cNvPr>
          <p:cNvSpPr txBox="1"/>
          <p:nvPr/>
        </p:nvSpPr>
        <p:spPr>
          <a:xfrm>
            <a:off x="7894615" y="1251832"/>
            <a:ext cx="3736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err="1">
                <a:solidFill>
                  <a:schemeClr val="accent1"/>
                </a:solidFill>
              </a:rPr>
              <a:t>movmean</a:t>
            </a:r>
            <a:endParaRPr lang="it-IT" i="1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i="1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>
                <a:solidFill>
                  <a:schemeClr val="accent1"/>
                </a:solidFill>
              </a:rPr>
              <a:t>Gibbs’ </a:t>
            </a:r>
            <a:r>
              <a:rPr lang="it-IT" i="1" err="1">
                <a:solidFill>
                  <a:schemeClr val="accent1"/>
                </a:solidFill>
              </a:rPr>
              <a:t>phenomenon</a:t>
            </a:r>
            <a:r>
              <a:rPr lang="it-IT" i="1">
                <a:solidFill>
                  <a:schemeClr val="accent1"/>
                </a:solidFill>
              </a:rPr>
              <a:t> </a:t>
            </a:r>
            <a:r>
              <a:rPr lang="it-IT" i="1" err="1">
                <a:solidFill>
                  <a:schemeClr val="tx1"/>
                </a:solidFill>
              </a:rPr>
              <a:t>mitigation</a:t>
            </a:r>
            <a:endParaRPr lang="it-IT" b="1" i="1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E22DCB2E-50C0-B119-C719-621269C201E0}"/>
                  </a:ext>
                </a:extLst>
              </p:cNvPr>
              <p:cNvSpPr txBox="1"/>
              <p:nvPr/>
            </p:nvSpPr>
            <p:spPr>
              <a:xfrm>
                <a:off x="793523" y="1733984"/>
                <a:ext cx="2477729" cy="5432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it-IT" sz="2800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</m:acc>
                        </m:e>
                        <m:sub>
                          <m:r>
                            <a:rPr lang="it-IT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𝑠𝑒𝑐</m:t>
                          </m:r>
                        </m:sub>
                      </m:sSub>
                      <m:r>
                        <a:rPr lang="it-IT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it-IT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</m:e>
                        <m:sub>
                          <m:r>
                            <a:rPr lang="it-IT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𝑠𝑒𝑐</m:t>
                          </m:r>
                        </m:sub>
                      </m:sSub>
                      <m:r>
                        <a:rPr lang="it-IT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it-IT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it-IT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𝑠𝑒𝑐</m:t>
                          </m:r>
                        </m:sub>
                      </m:sSub>
                    </m:oMath>
                  </m:oMathPara>
                </a14:m>
                <a:endParaRPr lang="it-IT" sz="280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E22DCB2E-50C0-B119-C719-621269C20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523" y="1733984"/>
                <a:ext cx="2477729" cy="543290"/>
              </a:xfrm>
              <a:prstGeom prst="rect">
                <a:avLst/>
              </a:prstGeom>
              <a:blipFill>
                <a:blip r:embed="rId4"/>
                <a:stretch>
                  <a:fillRect r="-24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69E330E9-BCDD-1AA8-9C1B-C2A2660D792B}"/>
                  </a:ext>
                </a:extLst>
              </p:cNvPr>
              <p:cNvSpPr txBox="1"/>
              <p:nvPr/>
            </p:nvSpPr>
            <p:spPr>
              <a:xfrm>
                <a:off x="862349" y="1265639"/>
                <a:ext cx="24777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it-IT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𝑠𝑒𝑐</m:t>
                          </m:r>
                        </m:sub>
                      </m:sSub>
                      <m:r>
                        <a:rPr lang="it-IT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it-IT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𝑠𝑒𝑐</m:t>
                          </m:r>
                        </m:sub>
                      </m:sSub>
                      <m:r>
                        <a:rPr lang="it-IT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it-IT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it-IT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𝑠𝑒𝑐</m:t>
                          </m:r>
                        </m:sub>
                      </m:sSub>
                    </m:oMath>
                  </m:oMathPara>
                </a14:m>
                <a:endParaRPr lang="it-IT" sz="280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69E330E9-BCDD-1AA8-9C1B-C2A2660D7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349" y="1265639"/>
                <a:ext cx="247772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CF435E8D-9B0B-E92F-6E4A-C6F2ED072E38}"/>
              </a:ext>
            </a:extLst>
          </p:cNvPr>
          <p:cNvSpPr txBox="1"/>
          <p:nvPr/>
        </p:nvSpPr>
        <p:spPr>
          <a:xfrm>
            <a:off x="4827639" y="2983731"/>
            <a:ext cx="2536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i="1" err="1">
                <a:solidFill>
                  <a:schemeClr val="accent1"/>
                </a:solidFill>
              </a:rPr>
              <a:t>Comparison</a:t>
            </a:r>
            <a:endParaRPr lang="it-IT" sz="2800" b="1" i="1">
              <a:solidFill>
                <a:schemeClr val="accent1"/>
              </a:solidFill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A3B7B16A-7B32-5666-3571-61F0CAA5BE69}"/>
              </a:ext>
            </a:extLst>
          </p:cNvPr>
          <p:cNvSpPr txBox="1"/>
          <p:nvPr/>
        </p:nvSpPr>
        <p:spPr>
          <a:xfrm>
            <a:off x="1990168" y="3801606"/>
            <a:ext cx="2606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800" b="1" i="1">
                <a:solidFill>
                  <a:schemeClr val="accent1"/>
                </a:solidFill>
              </a:rPr>
              <a:t>Relativ</a:t>
            </a:r>
            <a:r>
              <a:rPr lang="it-IT" b="1" i="1">
                <a:solidFill>
                  <a:schemeClr val="accent1"/>
                </a:solidFill>
              </a:rPr>
              <a:t>e </a:t>
            </a:r>
            <a:r>
              <a:rPr lang="it-IT" b="1" i="1" err="1">
                <a:solidFill>
                  <a:schemeClr val="accent1"/>
                </a:solidFill>
              </a:rPr>
              <a:t>error</a:t>
            </a:r>
            <a:endParaRPr lang="it-IT" sz="1800" b="1" i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516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8DEF8-9336-E26E-A703-97E870032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CF4A0C5-A8D4-CB1F-8D92-35260170E0E0}"/>
              </a:ext>
            </a:extLst>
          </p:cNvPr>
          <p:cNvSpPr txBox="1"/>
          <p:nvPr/>
        </p:nvSpPr>
        <p:spPr>
          <a:xfrm>
            <a:off x="374700" y="683746"/>
            <a:ext cx="9145590" cy="350737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it-IT" sz="2200">
                <a:solidFill>
                  <a:schemeClr val="tx2"/>
                </a:solidFill>
                <a:latin typeface="Calibri"/>
                <a:ea typeface="Calibri"/>
                <a:cs typeface="Calibri"/>
              </a:rPr>
              <a:t>Model Evaluation (1/2)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E1084B3-D84E-50CB-0FA3-B463F32AC6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Planetary</a:t>
            </a:r>
            <a:r>
              <a:rPr spc="-110"/>
              <a:t> </a:t>
            </a:r>
            <a:r>
              <a:t>Explorer</a:t>
            </a:r>
            <a:r>
              <a:rPr spc="-100"/>
              <a:t> </a:t>
            </a:r>
            <a:r>
              <a:rPr spc="-10"/>
              <a:t>Mission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64D92527-1363-9952-308E-A3410248816B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t>Academic</a:t>
            </a:r>
            <a:r>
              <a:rPr spc="-25"/>
              <a:t> </a:t>
            </a:r>
            <a:r>
              <a:t>year</a:t>
            </a:r>
            <a:r>
              <a:rPr spc="-45"/>
              <a:t> </a:t>
            </a:r>
            <a:r>
              <a:rPr spc="-10"/>
              <a:t>2023/24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04C9D871-AFB0-2B9B-B6BF-8D8ADB6947D7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it-IT"/>
              <a:t>Orbital mechanics - Project Group 2307</a:t>
            </a:r>
            <a:endParaRPr spc="-5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80736E8A-1766-E4C5-56E5-B0D68C158405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24</a:t>
            </a:fld>
            <a:endParaRPr spc="-25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3" name="Tabella 12">
                <a:extLst>
                  <a:ext uri="{FF2B5EF4-FFF2-40B4-BE49-F238E27FC236}">
                    <a16:creationId xmlns:a16="http://schemas.microsoft.com/office/drawing/2014/main" id="{A49B4170-CBEB-7B0C-6DA3-483BA158A5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5490489"/>
                  </p:ext>
                </p:extLst>
              </p:nvPr>
            </p:nvGraphicFramePr>
            <p:xfrm>
              <a:off x="1681316" y="4739823"/>
              <a:ext cx="9145589" cy="1198677"/>
            </p:xfrm>
            <a:graphic>
              <a:graphicData uri="http://schemas.openxmlformats.org/drawingml/2006/table">
                <a:tbl>
                  <a:tblPr firstRow="1" firstCol="1" bandRow="1">
                    <a:tableStyleId>{BC89EF96-8CEA-46FF-86C4-4CE0E7609802}</a:tableStyleId>
                  </a:tblPr>
                  <a:tblGrid>
                    <a:gridCol w="1064293">
                      <a:extLst>
                        <a:ext uri="{9D8B030D-6E8A-4147-A177-3AD203B41FA5}">
                          <a16:colId xmlns:a16="http://schemas.microsoft.com/office/drawing/2014/main" val="460360562"/>
                        </a:ext>
                      </a:extLst>
                    </a:gridCol>
                    <a:gridCol w="1064293">
                      <a:extLst>
                        <a:ext uri="{9D8B030D-6E8A-4147-A177-3AD203B41FA5}">
                          <a16:colId xmlns:a16="http://schemas.microsoft.com/office/drawing/2014/main" val="2999084313"/>
                        </a:ext>
                      </a:extLst>
                    </a:gridCol>
                    <a:gridCol w="1064293">
                      <a:extLst>
                        <a:ext uri="{9D8B030D-6E8A-4147-A177-3AD203B41FA5}">
                          <a16:colId xmlns:a16="http://schemas.microsoft.com/office/drawing/2014/main" val="3492219462"/>
                        </a:ext>
                      </a:extLst>
                    </a:gridCol>
                    <a:gridCol w="1064293">
                      <a:extLst>
                        <a:ext uri="{9D8B030D-6E8A-4147-A177-3AD203B41FA5}">
                          <a16:colId xmlns:a16="http://schemas.microsoft.com/office/drawing/2014/main" val="251670083"/>
                        </a:ext>
                      </a:extLst>
                    </a:gridCol>
                    <a:gridCol w="1064293">
                      <a:extLst>
                        <a:ext uri="{9D8B030D-6E8A-4147-A177-3AD203B41FA5}">
                          <a16:colId xmlns:a16="http://schemas.microsoft.com/office/drawing/2014/main" val="4178423976"/>
                        </a:ext>
                      </a:extLst>
                    </a:gridCol>
                    <a:gridCol w="1064293">
                      <a:extLst>
                        <a:ext uri="{9D8B030D-6E8A-4147-A177-3AD203B41FA5}">
                          <a16:colId xmlns:a16="http://schemas.microsoft.com/office/drawing/2014/main" val="64751336"/>
                        </a:ext>
                      </a:extLst>
                    </a:gridCol>
                    <a:gridCol w="1750712">
                      <a:extLst>
                        <a:ext uri="{9D8B030D-6E8A-4147-A177-3AD203B41FA5}">
                          <a16:colId xmlns:a16="http://schemas.microsoft.com/office/drawing/2014/main" val="3858432801"/>
                        </a:ext>
                      </a:extLst>
                    </a:gridCol>
                    <a:gridCol w="1009119">
                      <a:extLst>
                        <a:ext uri="{9D8B030D-6E8A-4147-A177-3AD203B41FA5}">
                          <a16:colId xmlns:a16="http://schemas.microsoft.com/office/drawing/2014/main" val="166871260"/>
                        </a:ext>
                      </a:extLst>
                    </a:gridCol>
                  </a:tblGrid>
                  <a:tr h="62182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1" i="1" kern="100" smtClean="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GB" sz="1800" b="1" i="1" kern="10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[</m:t>
                                </m:r>
                                <m:r>
                                  <a:rPr lang="en-GB" sz="1800" b="1" i="1" kern="10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𝒌𝒎</m:t>
                                </m:r>
                                <m:r>
                                  <a:rPr lang="en-GB" sz="1800" b="1" i="1" kern="10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it-IT" sz="1800" b="1" i="1" kern="100">
                            <a:solidFill>
                              <a:schemeClr val="tx2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1" i="1" kern="100" smtClean="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r>
                                  <a:rPr lang="en-GB" sz="1800" b="1" i="1" kern="10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[−]</m:t>
                                </m:r>
                              </m:oMath>
                            </m:oMathPara>
                          </a14:m>
                          <a:endParaRPr lang="it-IT" sz="1800" b="1" i="1" kern="100">
                            <a:solidFill>
                              <a:schemeClr val="tx2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1" i="1" kern="100" smtClean="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GB" sz="1800" b="1" i="1" kern="10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[</m:t>
                                </m:r>
                                <m:r>
                                  <a:rPr lang="en-GB" sz="1800" b="1" i="1" kern="10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𝒅𝒆𝒈</m:t>
                                </m:r>
                                <m:r>
                                  <a:rPr lang="en-GB" sz="1800" b="1" i="1" kern="10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it-IT" sz="1800" b="1" i="1" kern="100">
                            <a:solidFill>
                              <a:schemeClr val="tx2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1" i="1" kern="100" smtClean="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Ω [</m:t>
                                </m:r>
                                <m:r>
                                  <a:rPr lang="en-GB" sz="1800" b="1" i="1" kern="10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𝒅𝒆𝒈</m:t>
                                </m:r>
                                <m:r>
                                  <a:rPr lang="en-GB" sz="1800" b="1" i="1" kern="10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it-IT" sz="1800" b="1" i="1" kern="100">
                            <a:solidFill>
                              <a:schemeClr val="tx2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1" i="1" kern="100" smtClean="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  <m:r>
                                  <a:rPr lang="en-GB" sz="1800" b="1" i="1" kern="10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[</m:t>
                                </m:r>
                                <m:r>
                                  <a:rPr lang="en-GB" sz="1800" b="1" i="1" kern="10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𝒅𝒆𝒈</m:t>
                                </m:r>
                                <m:r>
                                  <a:rPr lang="en-GB" sz="1800" b="1" i="1" kern="10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it-IT" sz="1800" b="1" i="1" kern="100">
                            <a:solidFill>
                              <a:schemeClr val="tx2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1" i="1" kern="100" smtClean="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GB" sz="1800" b="1" i="1" kern="10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[</m:t>
                                </m:r>
                                <m:r>
                                  <a:rPr lang="en-GB" sz="1800" b="1" i="1" kern="10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𝒅𝒆𝒈</m:t>
                                </m:r>
                                <m:r>
                                  <a:rPr lang="en-GB" sz="1800" b="1" i="1" kern="10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it-IT" sz="1800" b="1" i="1" kern="100">
                            <a:solidFill>
                              <a:schemeClr val="tx2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800" b="1" i="1" kern="100" smtClean="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 b="1" i="1" kern="1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it-IT" sz="1800" b="1" i="1" kern="1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𝒐𝒓𝒃𝒊𝒕</m:t>
                                    </m:r>
                                  </m:sub>
                                </m:sSub>
                                <m:r>
                                  <a:rPr lang="it-IT" sz="1800" b="1" i="1" kern="100" smtClean="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it-IT" sz="1800" b="1" i="1" kern="100" smtClean="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  <m:r>
                                  <a:rPr lang="it-IT" sz="1800" b="1" i="1" kern="100" smtClean="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it-IT" sz="1800" b="1" i="1" kern="100" smtClean="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  <m:r>
                                  <a:rPr lang="it-IT" sz="1800" b="1" i="1" kern="100" smtClean="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it-IT" sz="1800" b="1" i="1" kern="100" smtClean="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  <m:r>
                                  <a:rPr lang="it-IT" sz="1800" b="1" i="1" kern="100" smtClean="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it-IT" sz="1800" b="1" i="1" kern="100">
                            <a:solidFill>
                              <a:schemeClr val="tx2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800" b="1" i="1" kern="100" smtClean="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 b="1" i="1" kern="100" smtClean="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800" b="1" i="1" kern="100" smtClean="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b>
                                </m:sSub>
                                <m:r>
                                  <a:rPr lang="it-IT" sz="1800" b="1" i="1" kern="100" smtClean="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[</m:t>
                                </m:r>
                                <m:r>
                                  <a:rPr lang="it-IT" sz="1800" b="1" i="1" kern="100" smtClean="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𝒌𝒎</m:t>
                                </m:r>
                                <m:r>
                                  <a:rPr lang="it-IT" sz="1800" b="1" i="1" kern="100" smtClean="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it-IT" sz="1800" b="1" i="1" kern="100" dirty="0">
                            <a:solidFill>
                              <a:schemeClr val="tx2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06395583"/>
                      </a:ext>
                    </a:extLst>
                  </a:tr>
                  <a:tr h="5768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800" b="0" kern="100">
                              <a:solidFill>
                                <a:schemeClr val="tx1"/>
                              </a:solidFill>
                              <a:effectLst/>
                            </a:rPr>
                            <a:t>17833</a:t>
                          </a:r>
                          <a:endParaRPr lang="it-IT" sz="1800" b="0" i="1" kern="1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800" kern="100">
                              <a:effectLst/>
                            </a:rPr>
                            <a:t>0,6221</a:t>
                          </a:r>
                          <a:endParaRPr lang="it-IT" sz="1800" i="1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800" kern="100">
                              <a:effectLst/>
                            </a:rPr>
                            <a:t>49,429</a:t>
                          </a:r>
                          <a:endParaRPr lang="it-IT" sz="1800" i="1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800" kern="100">
                              <a:effectLst/>
                            </a:rPr>
                            <a:t>50,604</a:t>
                          </a:r>
                          <a:endParaRPr lang="it-IT" sz="1800" i="1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800" kern="100">
                              <a:effectLst/>
                            </a:rPr>
                            <a:t>217,812</a:t>
                          </a:r>
                          <a:endParaRPr lang="it-IT" sz="1800" i="1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800" kern="100">
                              <a:effectLst/>
                            </a:rPr>
                            <a:t>194,12</a:t>
                          </a:r>
                          <a:endParaRPr lang="it-IT" sz="1800" i="1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t-IT" sz="1800" kern="100">
                              <a:effectLst/>
                            </a:rPr>
                            <a:t>6:15:15</a:t>
                          </a:r>
                          <a:endParaRPr lang="it-IT" sz="1800" i="1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t-IT" sz="1800" kern="100" dirty="0">
                              <a:effectLst/>
                            </a:rPr>
                            <a:t>363,9</a:t>
                          </a:r>
                          <a:endParaRPr lang="it-IT" sz="1800" i="1" kern="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752090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3" name="Tabella 12">
                <a:extLst>
                  <a:ext uri="{FF2B5EF4-FFF2-40B4-BE49-F238E27FC236}">
                    <a16:creationId xmlns:a16="http://schemas.microsoft.com/office/drawing/2014/main" id="{A49B4170-CBEB-7B0C-6DA3-483BA158A5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5490489"/>
                  </p:ext>
                </p:extLst>
              </p:nvPr>
            </p:nvGraphicFramePr>
            <p:xfrm>
              <a:off x="1681316" y="4739823"/>
              <a:ext cx="9145589" cy="1198677"/>
            </p:xfrm>
            <a:graphic>
              <a:graphicData uri="http://schemas.openxmlformats.org/drawingml/2006/table">
                <a:tbl>
                  <a:tblPr firstRow="1" firstCol="1" bandRow="1">
                    <a:tableStyleId>{BC89EF96-8CEA-46FF-86C4-4CE0E7609802}</a:tableStyleId>
                  </a:tblPr>
                  <a:tblGrid>
                    <a:gridCol w="1064293">
                      <a:extLst>
                        <a:ext uri="{9D8B030D-6E8A-4147-A177-3AD203B41FA5}">
                          <a16:colId xmlns:a16="http://schemas.microsoft.com/office/drawing/2014/main" val="460360562"/>
                        </a:ext>
                      </a:extLst>
                    </a:gridCol>
                    <a:gridCol w="1064293">
                      <a:extLst>
                        <a:ext uri="{9D8B030D-6E8A-4147-A177-3AD203B41FA5}">
                          <a16:colId xmlns:a16="http://schemas.microsoft.com/office/drawing/2014/main" val="2999084313"/>
                        </a:ext>
                      </a:extLst>
                    </a:gridCol>
                    <a:gridCol w="1064293">
                      <a:extLst>
                        <a:ext uri="{9D8B030D-6E8A-4147-A177-3AD203B41FA5}">
                          <a16:colId xmlns:a16="http://schemas.microsoft.com/office/drawing/2014/main" val="3492219462"/>
                        </a:ext>
                      </a:extLst>
                    </a:gridCol>
                    <a:gridCol w="1064293">
                      <a:extLst>
                        <a:ext uri="{9D8B030D-6E8A-4147-A177-3AD203B41FA5}">
                          <a16:colId xmlns:a16="http://schemas.microsoft.com/office/drawing/2014/main" val="251670083"/>
                        </a:ext>
                      </a:extLst>
                    </a:gridCol>
                    <a:gridCol w="1064293">
                      <a:extLst>
                        <a:ext uri="{9D8B030D-6E8A-4147-A177-3AD203B41FA5}">
                          <a16:colId xmlns:a16="http://schemas.microsoft.com/office/drawing/2014/main" val="4178423976"/>
                        </a:ext>
                      </a:extLst>
                    </a:gridCol>
                    <a:gridCol w="1064293">
                      <a:extLst>
                        <a:ext uri="{9D8B030D-6E8A-4147-A177-3AD203B41FA5}">
                          <a16:colId xmlns:a16="http://schemas.microsoft.com/office/drawing/2014/main" val="64751336"/>
                        </a:ext>
                      </a:extLst>
                    </a:gridCol>
                    <a:gridCol w="1750712">
                      <a:extLst>
                        <a:ext uri="{9D8B030D-6E8A-4147-A177-3AD203B41FA5}">
                          <a16:colId xmlns:a16="http://schemas.microsoft.com/office/drawing/2014/main" val="3858432801"/>
                        </a:ext>
                      </a:extLst>
                    </a:gridCol>
                    <a:gridCol w="1009119">
                      <a:extLst>
                        <a:ext uri="{9D8B030D-6E8A-4147-A177-3AD203B41FA5}">
                          <a16:colId xmlns:a16="http://schemas.microsoft.com/office/drawing/2014/main" val="166871260"/>
                        </a:ext>
                      </a:extLst>
                    </a:gridCol>
                  </a:tblGrid>
                  <a:tr h="6218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571" t="-971" r="-760000" b="-94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00571" t="-971" r="-660000" b="-94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01724" t="-971" r="-563793" b="-94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00000" t="-971" r="-460571" b="-94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400000" t="-971" r="-360571" b="-94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500000" t="-971" r="-260571" b="-94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65854" t="-971" r="-58885" b="-94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805422" t="-971" r="-1807" b="-94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6395583"/>
                      </a:ext>
                    </a:extLst>
                  </a:tr>
                  <a:tr h="5768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800" b="0" kern="100">
                              <a:solidFill>
                                <a:schemeClr val="tx1"/>
                              </a:solidFill>
                              <a:effectLst/>
                            </a:rPr>
                            <a:t>17833</a:t>
                          </a:r>
                          <a:endParaRPr lang="it-IT" sz="1800" b="0" i="1" kern="1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800" kern="100">
                              <a:effectLst/>
                            </a:rPr>
                            <a:t>0,6221</a:t>
                          </a:r>
                          <a:endParaRPr lang="it-IT" sz="1800" i="1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800" kern="100">
                              <a:effectLst/>
                            </a:rPr>
                            <a:t>49,429</a:t>
                          </a:r>
                          <a:endParaRPr lang="it-IT" sz="1800" i="1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800" kern="100">
                              <a:effectLst/>
                            </a:rPr>
                            <a:t>50,604</a:t>
                          </a:r>
                          <a:endParaRPr lang="it-IT" sz="1800" i="1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800" kern="100">
                              <a:effectLst/>
                            </a:rPr>
                            <a:t>217,812</a:t>
                          </a:r>
                          <a:endParaRPr lang="it-IT" sz="1800" i="1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800" kern="100">
                              <a:effectLst/>
                            </a:rPr>
                            <a:t>194,12</a:t>
                          </a:r>
                          <a:endParaRPr lang="it-IT" sz="1800" i="1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t-IT" sz="1800" kern="100">
                              <a:effectLst/>
                            </a:rPr>
                            <a:t>6:15:15</a:t>
                          </a:r>
                          <a:endParaRPr lang="it-IT" sz="1800" i="1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t-IT" sz="1800" kern="100" dirty="0">
                              <a:effectLst/>
                            </a:rPr>
                            <a:t>363,9</a:t>
                          </a:r>
                          <a:endParaRPr lang="it-IT" sz="1800" i="1" kern="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75209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1124A20C-009F-6A2A-F75B-9004A95708FA}"/>
              </a:ext>
            </a:extLst>
          </p:cNvPr>
          <p:cNvSpPr txBox="1"/>
          <p:nvPr/>
        </p:nvSpPr>
        <p:spPr>
          <a:xfrm>
            <a:off x="833100" y="1701101"/>
            <a:ext cx="48010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+mn-lt"/>
              </a:rPr>
              <a:t>The </a:t>
            </a:r>
            <a:r>
              <a:rPr lang="it-IT" dirty="0" err="1">
                <a:latin typeface="+mn-lt"/>
              </a:rPr>
              <a:t>selected</a:t>
            </a:r>
            <a:r>
              <a:rPr lang="it-IT" dirty="0">
                <a:latin typeface="+mn-lt"/>
              </a:rPr>
              <a:t> </a:t>
            </a:r>
            <a:r>
              <a:rPr lang="it-IT" dirty="0" err="1">
                <a:latin typeface="+mn-lt"/>
              </a:rPr>
              <a:t>celestial</a:t>
            </a:r>
            <a:r>
              <a:rPr lang="it-IT" dirty="0">
                <a:latin typeface="+mn-lt"/>
              </a:rPr>
              <a:t> </a:t>
            </a:r>
            <a:r>
              <a:rPr lang="it-IT" dirty="0" err="1">
                <a:latin typeface="+mn-lt"/>
              </a:rPr>
              <a:t>object</a:t>
            </a:r>
            <a:r>
              <a:rPr lang="it-IT" dirty="0">
                <a:latin typeface="+mn-lt"/>
              </a:rPr>
              <a:t> </a:t>
            </a:r>
            <a:r>
              <a:rPr lang="it-IT" dirty="0" err="1">
                <a:latin typeface="+mn-lt"/>
              </a:rPr>
              <a:t>is</a:t>
            </a:r>
            <a:r>
              <a:rPr lang="it-IT" dirty="0">
                <a:latin typeface="+mn-lt"/>
              </a:rPr>
              <a:t> the </a:t>
            </a:r>
            <a:r>
              <a:rPr lang="it-IT" b="1" dirty="0" err="1">
                <a:solidFill>
                  <a:schemeClr val="accent1"/>
                </a:solidFill>
                <a:latin typeface="+mn-lt"/>
              </a:rPr>
              <a:t>Debris</a:t>
            </a:r>
            <a:r>
              <a:rPr lang="it-IT" b="1" dirty="0">
                <a:solidFill>
                  <a:schemeClr val="accent1"/>
                </a:solidFill>
                <a:latin typeface="+mn-lt"/>
              </a:rPr>
              <a:t> BREEZE-M DEB (TANK) </a:t>
            </a:r>
            <a:r>
              <a:rPr lang="it-IT" dirty="0">
                <a:latin typeface="+mn-lt"/>
              </a:rPr>
              <a:t>(NORAD ID: 38344)</a:t>
            </a:r>
          </a:p>
          <a:p>
            <a:endParaRPr lang="it-IT" dirty="0"/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+mn-lt"/>
                <a:ea typeface="Times New Roman" panose="02020603050405020304" pitchFamily="18" charset="0"/>
                <a:cs typeface="Calibri" panose="020F0502020204030204" pitchFamily="34" charset="0"/>
              </a:rPr>
              <a:t>The choice of this celestial object is closely related to the perturbations affecting our original orbit. </a:t>
            </a:r>
            <a:r>
              <a:rPr lang="it-IT" dirty="0">
                <a:latin typeface="+mn-lt"/>
              </a:rPr>
              <a:t> </a:t>
            </a:r>
          </a:p>
        </p:txBody>
      </p:sp>
      <p:pic>
        <p:nvPicPr>
          <p:cNvPr id="9" name="Immagine 8" descr="Immagine che contiene diagramma, testo&#10;&#10;Descrizione generata automaticamente">
            <a:extLst>
              <a:ext uri="{FF2B5EF4-FFF2-40B4-BE49-F238E27FC236}">
                <a16:creationId xmlns:a16="http://schemas.microsoft.com/office/drawing/2014/main" id="{51647FED-1EA6-431A-D518-FC29895C6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264" y="518544"/>
            <a:ext cx="4801016" cy="38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4895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8DEF8-9336-E26E-A703-97E870032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CF4A0C5-A8D4-CB1F-8D92-35260170E0E0}"/>
              </a:ext>
            </a:extLst>
          </p:cNvPr>
          <p:cNvSpPr txBox="1"/>
          <p:nvPr/>
        </p:nvSpPr>
        <p:spPr>
          <a:xfrm>
            <a:off x="374700" y="683746"/>
            <a:ext cx="9145590" cy="350737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it-IT" sz="2200">
                <a:solidFill>
                  <a:schemeClr val="tx2"/>
                </a:solidFill>
                <a:latin typeface="Calibri"/>
                <a:ea typeface="Calibri"/>
                <a:cs typeface="Calibri"/>
              </a:rPr>
              <a:t>Model Evaluation (2/2)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E1084B3-D84E-50CB-0FA3-B463F32AC6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Planetary</a:t>
            </a:r>
            <a:r>
              <a:rPr spc="-110"/>
              <a:t> </a:t>
            </a:r>
            <a:r>
              <a:t>Explorer</a:t>
            </a:r>
            <a:r>
              <a:rPr spc="-100"/>
              <a:t> </a:t>
            </a:r>
            <a:r>
              <a:rPr spc="-10"/>
              <a:t>Mission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64D92527-1363-9952-308E-A3410248816B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t>Academic</a:t>
            </a:r>
            <a:r>
              <a:rPr spc="-25"/>
              <a:t> </a:t>
            </a:r>
            <a:r>
              <a:t>year</a:t>
            </a:r>
            <a:r>
              <a:rPr spc="-45"/>
              <a:t> </a:t>
            </a:r>
            <a:r>
              <a:rPr spc="-10"/>
              <a:t>2023/24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04C9D871-AFB0-2B9B-B6BF-8D8ADB6947D7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it-IT"/>
              <a:t>Orbital mechanics - Project Group 2307</a:t>
            </a:r>
            <a:endParaRPr spc="-5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80736E8A-1766-E4C5-56E5-B0D68C158405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25</a:t>
            </a:fld>
            <a:endParaRPr spc="-25"/>
          </a:p>
        </p:txBody>
      </p:sp>
      <p:pic>
        <p:nvPicPr>
          <p:cNvPr id="8" name="Immagine 7" descr="Immagine che contiene testo, linea&#10;&#10;Descrizione generata automaticamente">
            <a:extLst>
              <a:ext uri="{FF2B5EF4-FFF2-40B4-BE49-F238E27FC236}">
                <a16:creationId xmlns:a16="http://schemas.microsoft.com/office/drawing/2014/main" id="{53E6CDE3-C195-3418-E9B8-AD7875F4EA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00" y="1564097"/>
            <a:ext cx="9354333" cy="451140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DE82A4-261C-1D37-8283-CE9638E46E8E}"/>
              </a:ext>
            </a:extLst>
          </p:cNvPr>
          <p:cNvSpPr txBox="1"/>
          <p:nvPr/>
        </p:nvSpPr>
        <p:spPr>
          <a:xfrm>
            <a:off x="9729033" y="3568640"/>
            <a:ext cx="2088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chemeClr val="accent1"/>
                </a:solidFill>
              </a:rPr>
              <a:t>Small</a:t>
            </a:r>
            <a:r>
              <a:rPr lang="it-IT"/>
              <a:t> </a:t>
            </a:r>
            <a:r>
              <a:rPr lang="it-IT" err="1"/>
              <a:t>error</a:t>
            </a:r>
            <a:endParaRPr lang="it-IT"/>
          </a:p>
          <a:p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>
                <a:solidFill>
                  <a:schemeClr val="accent1"/>
                </a:solidFill>
              </a:rPr>
              <a:t>Efficient</a:t>
            </a:r>
            <a:r>
              <a:rPr lang="it-IT"/>
              <a:t> model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37626E4-E5B7-D243-C30E-27CFEB1FD178}"/>
              </a:ext>
            </a:extLst>
          </p:cNvPr>
          <p:cNvSpPr txBox="1"/>
          <p:nvPr/>
        </p:nvSpPr>
        <p:spPr>
          <a:xfrm>
            <a:off x="9574169" y="3019916"/>
            <a:ext cx="2397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i="1">
                <a:solidFill>
                  <a:schemeClr val="accent1"/>
                </a:solidFill>
              </a:rPr>
              <a:t>Gauss </a:t>
            </a:r>
            <a:r>
              <a:rPr lang="it-IT" sz="2000" b="1" i="1" err="1">
                <a:solidFill>
                  <a:schemeClr val="accent1"/>
                </a:solidFill>
              </a:rPr>
              <a:t>equations</a:t>
            </a:r>
            <a:endParaRPr lang="it-IT" sz="2000" b="1" i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963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8DEF8-9336-E26E-A703-97E870032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64D92527-1363-9952-308E-A3410248816B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t>Academic</a:t>
            </a:r>
            <a:r>
              <a:rPr spc="-25"/>
              <a:t> </a:t>
            </a:r>
            <a:r>
              <a:t>year</a:t>
            </a:r>
            <a:r>
              <a:rPr spc="-45"/>
              <a:t> </a:t>
            </a:r>
            <a:r>
              <a:rPr spc="-10"/>
              <a:t>2023/24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04C9D871-AFB0-2B9B-B6BF-8D8ADB6947D7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it-IT"/>
              <a:t>Orbital mechanics - Project Group 2307</a:t>
            </a:r>
            <a:endParaRPr spc="-5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80736E8A-1766-E4C5-56E5-B0D68C158405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26</a:t>
            </a:fld>
            <a:endParaRPr spc="-25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175609C9-408A-E8C0-245F-38C5FE4821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15845" y="2713045"/>
            <a:ext cx="10471355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6000">
                <a:solidFill>
                  <a:schemeClr val="tx2"/>
                </a:solidFill>
              </a:rPr>
              <a:t>Thank </a:t>
            </a:r>
            <a:r>
              <a:rPr lang="en-GB" sz="6000" err="1">
                <a:solidFill>
                  <a:schemeClr val="tx2"/>
                </a:solidFill>
              </a:rPr>
              <a:t>you</a:t>
            </a:r>
            <a:r>
              <a:rPr lang="en-GB" sz="6000">
                <a:solidFill>
                  <a:schemeClr val="tx2"/>
                </a:solidFill>
              </a:rPr>
              <a:t> for </a:t>
            </a:r>
            <a:r>
              <a:rPr lang="en-GB" sz="6000" err="1">
                <a:solidFill>
                  <a:schemeClr val="tx2"/>
                </a:solidFill>
              </a:rPr>
              <a:t>your</a:t>
            </a:r>
            <a:r>
              <a:rPr lang="en-GB" sz="6000">
                <a:solidFill>
                  <a:schemeClr val="tx2"/>
                </a:solidFill>
              </a:rPr>
              <a:t> </a:t>
            </a:r>
            <a:r>
              <a:rPr lang="en-GB" sz="6000" err="1">
                <a:solidFill>
                  <a:schemeClr val="tx2"/>
                </a:solidFill>
              </a:rPr>
              <a:t>attention</a:t>
            </a:r>
            <a:r>
              <a:rPr lang="en-GB" sz="6000">
                <a:solidFill>
                  <a:schemeClr val="tx2"/>
                </a:solidFill>
              </a:rPr>
              <a:t>!</a:t>
            </a:r>
            <a:endParaRPr lang="en-GB" sz="6000" spc="-1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473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41908" y="4689728"/>
            <a:ext cx="79768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40">
                <a:solidFill>
                  <a:srgbClr val="004D99"/>
                </a:solidFill>
                <a:latin typeface="Calibri"/>
                <a:cs typeface="Calibri"/>
              </a:rPr>
              <a:t>INTERPLANETARY</a:t>
            </a:r>
            <a:r>
              <a:rPr sz="4000" b="1" spc="-130">
                <a:solidFill>
                  <a:srgbClr val="004D99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004D99"/>
                </a:solidFill>
                <a:latin typeface="Calibri"/>
                <a:cs typeface="Calibri"/>
              </a:rPr>
              <a:t>EXPLORER</a:t>
            </a:r>
            <a:r>
              <a:rPr sz="4000" b="1" spc="-130">
                <a:solidFill>
                  <a:srgbClr val="004D99"/>
                </a:solidFill>
                <a:latin typeface="Calibri"/>
                <a:cs typeface="Calibri"/>
              </a:rPr>
              <a:t> </a:t>
            </a:r>
            <a:r>
              <a:rPr sz="4000" b="1" spc="-10">
                <a:solidFill>
                  <a:srgbClr val="004D99"/>
                </a:solidFill>
                <a:latin typeface="Calibri"/>
                <a:cs typeface="Calibri"/>
              </a:rPr>
              <a:t>MISSION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t>Academic</a:t>
            </a:r>
            <a:r>
              <a:rPr spc="-25"/>
              <a:t> </a:t>
            </a:r>
            <a:r>
              <a:t>year</a:t>
            </a:r>
            <a:r>
              <a:rPr spc="-45"/>
              <a:t> </a:t>
            </a:r>
            <a:r>
              <a:rPr spc="-10"/>
              <a:t>2023/24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it-IT"/>
              <a:t>Orbital mechanics - Project Group 2307</a:t>
            </a:r>
            <a:endParaRPr spc="-5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</a:t>
            </a:fld>
            <a:endParaRPr spc="-25"/>
          </a:p>
        </p:txBody>
      </p:sp>
      <p:sp>
        <p:nvSpPr>
          <p:cNvPr id="3" name="object 3"/>
          <p:cNvSpPr txBox="1"/>
          <p:nvPr/>
        </p:nvSpPr>
        <p:spPr>
          <a:xfrm>
            <a:off x="1041908" y="4028059"/>
            <a:ext cx="14179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>
                <a:solidFill>
                  <a:srgbClr val="001F5F"/>
                </a:solidFill>
                <a:latin typeface="Calibri"/>
                <a:cs typeface="Calibri"/>
              </a:rPr>
              <a:t>Assignment</a:t>
            </a:r>
            <a:r>
              <a:rPr sz="2000" spc="-10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spc="-50">
                <a:solidFill>
                  <a:srgbClr val="001F5F"/>
                </a:solidFill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2" name="Parallelogram 51">
            <a:extLst>
              <a:ext uri="{FF2B5EF4-FFF2-40B4-BE49-F238E27FC236}">
                <a16:creationId xmlns:a16="http://schemas.microsoft.com/office/drawing/2014/main" id="{780005A5-DBCF-D075-9ECF-18A9DF11CD49}"/>
              </a:ext>
            </a:extLst>
          </p:cNvPr>
          <p:cNvSpPr/>
          <p:nvPr/>
        </p:nvSpPr>
        <p:spPr>
          <a:xfrm>
            <a:off x="3581400" y="0"/>
            <a:ext cx="8610600" cy="4626338"/>
          </a:xfrm>
          <a:prstGeom prst="parallelogram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3" name="Parallelogram 52">
            <a:extLst>
              <a:ext uri="{FF2B5EF4-FFF2-40B4-BE49-F238E27FC236}">
                <a16:creationId xmlns:a16="http://schemas.microsoft.com/office/drawing/2014/main" id="{B60E32E6-CFD8-2E0D-F6B5-27CB8C37DAA6}"/>
              </a:ext>
            </a:extLst>
          </p:cNvPr>
          <p:cNvSpPr/>
          <p:nvPr/>
        </p:nvSpPr>
        <p:spPr>
          <a:xfrm>
            <a:off x="3124200" y="5388118"/>
            <a:ext cx="7772400" cy="1088882"/>
          </a:xfrm>
          <a:prstGeom prst="parallelogram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/>
              <a:t>Interplanetary</a:t>
            </a:r>
            <a:r>
              <a:rPr spc="-105"/>
              <a:t> </a:t>
            </a:r>
            <a:r>
              <a:t>Explorer</a:t>
            </a:r>
            <a:r>
              <a:rPr spc="-65"/>
              <a:t> </a:t>
            </a:r>
            <a:r>
              <a:rPr spc="-10"/>
              <a:t>Mission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t>Academic</a:t>
            </a:r>
            <a:r>
              <a:rPr spc="-25"/>
              <a:t> </a:t>
            </a:r>
            <a:r>
              <a:t>year</a:t>
            </a:r>
            <a:r>
              <a:rPr spc="-45"/>
              <a:t> </a:t>
            </a:r>
            <a:r>
              <a:rPr spc="-10"/>
              <a:t>2023/24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it-IT"/>
              <a:t>Orbital mechanics - Project Group 2307</a:t>
            </a:r>
            <a:endParaRPr spc="-5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4</a:t>
            </a:fld>
            <a:endParaRPr spc="-25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333616" y="751664"/>
                <a:ext cx="5875271" cy="5354671"/>
              </a:xfrm>
              <a:prstGeom prst="rect">
                <a:avLst/>
              </a:prstGeom>
            </p:spPr>
            <p:txBody>
              <a:bodyPr vert="horz" wrap="square" lIns="0" tIns="12065" rIns="0" bIns="0" rtlCol="0" anchor="t">
                <a:spAutoFit/>
              </a:bodyPr>
              <a:lstStyle/>
              <a:p>
                <a:pPr marL="12700">
                  <a:spcBef>
                    <a:spcPts val="95"/>
                  </a:spcBef>
                </a:pPr>
                <a:r>
                  <a:rPr lang="en-GB" sz="2200" dirty="0">
                    <a:solidFill>
                      <a:srgbClr val="004D99"/>
                    </a:solidFill>
                    <a:latin typeface="+mn-lt"/>
                    <a:cs typeface="Calibri"/>
                  </a:rPr>
                  <a:t>Mission</a:t>
                </a:r>
                <a:r>
                  <a:rPr lang="en-GB" sz="2200" spc="-60" dirty="0">
                    <a:solidFill>
                      <a:srgbClr val="004D99"/>
                    </a:solidFill>
                    <a:latin typeface="+mn-lt"/>
                    <a:cs typeface="Calibri"/>
                  </a:rPr>
                  <a:t> </a:t>
                </a:r>
                <a:r>
                  <a:rPr lang="en-GB" sz="2200" dirty="0">
                    <a:solidFill>
                      <a:srgbClr val="004D99"/>
                    </a:solidFill>
                    <a:latin typeface="+mn-lt"/>
                    <a:cs typeface="Calibri"/>
                  </a:rPr>
                  <a:t>overview</a:t>
                </a:r>
              </a:p>
              <a:p>
                <a:pPr marL="12700">
                  <a:spcBef>
                    <a:spcPts val="95"/>
                  </a:spcBef>
                </a:pPr>
                <a:endParaRPr lang="en-GB" sz="2200" dirty="0">
                  <a:solidFill>
                    <a:srgbClr val="004D99"/>
                  </a:solidFill>
                  <a:latin typeface="+mn-lt"/>
                  <a:cs typeface="Calibri"/>
                </a:endParaRPr>
              </a:p>
              <a:p>
                <a:pPr marL="12700">
                  <a:spcBef>
                    <a:spcPts val="95"/>
                  </a:spcBef>
                </a:pPr>
                <a:r>
                  <a:rPr lang="en-GB" b="1" dirty="0">
                    <a:solidFill>
                      <a:schemeClr val="accent1"/>
                    </a:solidFill>
                    <a:latin typeface="+mn-lt"/>
                    <a:cs typeface="Times New Roman" panose="02020603050405020304" pitchFamily="18" charset="0"/>
                  </a:rPr>
                  <a:t>Mission requirements</a:t>
                </a:r>
                <a:r>
                  <a:rPr lang="en-GB" b="1" dirty="0">
                    <a:latin typeface="+mn-lt"/>
                    <a:cs typeface="Times New Roman" panose="02020603050405020304" pitchFamily="18" charset="0"/>
                  </a:rPr>
                  <a:t>:</a:t>
                </a:r>
              </a:p>
              <a:p>
                <a:pPr marL="870585" lvl="1" indent="-457200">
                  <a:spcBef>
                    <a:spcPts val="865"/>
                  </a:spcBef>
                  <a:buClr>
                    <a:srgbClr val="006FC0"/>
                  </a:buClr>
                  <a:buFont typeface="Wingdings"/>
                  <a:buChar char=""/>
                  <a:tabLst>
                    <a:tab pos="870585" algn="l"/>
                  </a:tabLst>
                </a:pPr>
                <a:r>
                  <a:rPr lang="en-GB" dirty="0">
                    <a:latin typeface="+mn-lt"/>
                    <a:cs typeface="Times New Roman" panose="02020603050405020304" pitchFamily="18" charset="0"/>
                  </a:rPr>
                  <a:t>Departure planet: Earth</a:t>
                </a:r>
              </a:p>
              <a:p>
                <a:pPr marL="870585" lvl="1" indent="-457200">
                  <a:spcBef>
                    <a:spcPts val="844"/>
                  </a:spcBef>
                  <a:buClr>
                    <a:srgbClr val="006FC0"/>
                  </a:buClr>
                  <a:buFont typeface="Wingdings"/>
                  <a:buChar char=""/>
                  <a:tabLst>
                    <a:tab pos="870585" algn="l"/>
                  </a:tabLst>
                </a:pPr>
                <a:r>
                  <a:rPr lang="en-GB" dirty="0">
                    <a:latin typeface="+mn-lt"/>
                    <a:cs typeface="Times New Roman" panose="02020603050405020304" pitchFamily="18" charset="0"/>
                  </a:rPr>
                  <a:t>Flyby planet: Venus</a:t>
                </a:r>
              </a:p>
              <a:p>
                <a:pPr marL="870585" lvl="1" indent="-457200">
                  <a:spcBef>
                    <a:spcPts val="860"/>
                  </a:spcBef>
                  <a:buClr>
                    <a:srgbClr val="006FC0"/>
                  </a:buClr>
                  <a:buFont typeface="Wingdings"/>
                  <a:buChar char=""/>
                  <a:tabLst>
                    <a:tab pos="870585" algn="l"/>
                  </a:tabLst>
                </a:pPr>
                <a:r>
                  <a:rPr lang="en-GB" spc="-25" dirty="0">
                    <a:latin typeface="+mn-lt"/>
                    <a:cs typeface="Times New Roman" panose="02020603050405020304" pitchFamily="18" charset="0"/>
                  </a:rPr>
                  <a:t>Arrival planet: Mercury</a:t>
                </a:r>
              </a:p>
              <a:p>
                <a:pPr marL="870585" lvl="1" indent="-457200">
                  <a:spcBef>
                    <a:spcPts val="860"/>
                  </a:spcBef>
                  <a:buClr>
                    <a:srgbClr val="006FC0"/>
                  </a:buClr>
                  <a:buFont typeface="Wingdings"/>
                  <a:buChar char=""/>
                  <a:tabLst>
                    <a:tab pos="870585" algn="l"/>
                  </a:tabLst>
                </a:pPr>
                <a:r>
                  <a:rPr lang="en-GB" spc="-25" dirty="0">
                    <a:latin typeface="+mn-lt"/>
                    <a:cs typeface="Times New Roman" panose="02020603050405020304" pitchFamily="18" charset="0"/>
                  </a:rPr>
                  <a:t>Earliest departure date: 1st January 2028 at 00:00</a:t>
                </a:r>
              </a:p>
              <a:p>
                <a:pPr marL="870585" lvl="1" indent="-457200">
                  <a:spcBef>
                    <a:spcPts val="860"/>
                  </a:spcBef>
                  <a:buClr>
                    <a:srgbClr val="006FC0"/>
                  </a:buClr>
                  <a:buFont typeface="Wingdings"/>
                  <a:buChar char=""/>
                  <a:tabLst>
                    <a:tab pos="870585" algn="l"/>
                  </a:tabLst>
                </a:pPr>
                <a:r>
                  <a:rPr lang="en-GB" spc="-25" dirty="0">
                    <a:latin typeface="+mn-lt"/>
                    <a:cs typeface="Times New Roman" panose="02020603050405020304" pitchFamily="18" charset="0"/>
                  </a:rPr>
                  <a:t>Latest arrival date: 1st January 2058 </a:t>
                </a:r>
                <a:r>
                  <a:rPr lang="en-US" dirty="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at 00:00</a:t>
                </a:r>
                <a:endParaRPr lang="en-GB" spc="-25" dirty="0">
                  <a:latin typeface="+mn-lt"/>
                  <a:cs typeface="Times New Roman" panose="02020603050405020304" pitchFamily="18" charset="0"/>
                </a:endParaRPr>
              </a:p>
              <a:p>
                <a:pPr marL="12700">
                  <a:spcBef>
                    <a:spcPts val="2300"/>
                  </a:spcBef>
                </a:pPr>
                <a:r>
                  <a:rPr lang="en-GB" b="1" spc="-25" dirty="0">
                    <a:solidFill>
                      <a:schemeClr val="accent1"/>
                    </a:solidFill>
                    <a:latin typeface="+mn-lt"/>
                    <a:cs typeface="Calibri"/>
                  </a:rPr>
                  <a:t>Additional mission constrain</a:t>
                </a:r>
                <a:r>
                  <a:rPr lang="en-GB" b="1" spc="-25" dirty="0">
                    <a:latin typeface="+mn-lt"/>
                    <a:cs typeface="Calibri"/>
                  </a:rPr>
                  <a:t>:</a:t>
                </a:r>
              </a:p>
              <a:p>
                <a:pPr marL="870585" lvl="1" indent="-457200">
                  <a:spcBef>
                    <a:spcPts val="865"/>
                  </a:spcBef>
                  <a:buClr>
                    <a:srgbClr val="006FC0"/>
                  </a:buClr>
                  <a:buFont typeface="Wingdings"/>
                  <a:buChar char=""/>
                  <a:tabLst>
                    <a:tab pos="870585" algn="l"/>
                  </a:tabLst>
                </a:pPr>
                <a:r>
                  <a:rPr lang="en-GB" spc="-25" dirty="0">
                    <a:latin typeface="+mn-lt"/>
                    <a:cs typeface="Calibri"/>
                  </a:rPr>
                  <a:t>Flyby minimum distance from Venus</a:t>
                </a:r>
                <a:r>
                  <a:rPr lang="en-GB" sz="2000" dirty="0">
                    <a:latin typeface="+mn-lt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sub>
                    </m:sSub>
                    <m:r>
                      <a:rPr lang="ar-A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500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𝐾𝑚</m:t>
                    </m:r>
                  </m:oMath>
                </a14:m>
                <a:endParaRPr lang="it-IT" b="0" dirty="0">
                  <a:latin typeface="+mn-lt"/>
                </a:endParaRPr>
              </a:p>
              <a:p>
                <a:pPr marL="12700">
                  <a:spcBef>
                    <a:spcPts val="2300"/>
                  </a:spcBef>
                </a:pPr>
                <a:r>
                  <a:rPr lang="en-GB" b="1" spc="-25" dirty="0">
                    <a:solidFill>
                      <a:schemeClr val="accent1"/>
                    </a:solidFill>
                    <a:latin typeface="+mn-lt"/>
                    <a:cs typeface="Calibri"/>
                  </a:rPr>
                  <a:t>Mission’s aim</a:t>
                </a:r>
                <a:r>
                  <a:rPr lang="en-GB" b="1" spc="-25" dirty="0">
                    <a:latin typeface="+mn-lt"/>
                    <a:cs typeface="Calibri"/>
                  </a:rPr>
                  <a:t>:</a:t>
                </a:r>
              </a:p>
              <a:p>
                <a:pPr marL="870585" lvl="1" indent="-457200">
                  <a:spcBef>
                    <a:spcPts val="865"/>
                  </a:spcBef>
                  <a:buClr>
                    <a:srgbClr val="006FC0"/>
                  </a:buClr>
                  <a:buFont typeface="Wingdings"/>
                  <a:buChar char=""/>
                  <a:tabLst>
                    <a:tab pos="870585" algn="l"/>
                  </a:tabLst>
                </a:pPr>
                <a:r>
                  <a:rPr lang="en-GB" spc="-25" dirty="0">
                    <a:latin typeface="+mn-lt"/>
                    <a:cs typeface="Calibri"/>
                  </a:rPr>
                  <a:t>Minimize</a:t>
                </a:r>
                <a:r>
                  <a:rPr lang="en-GB" dirty="0">
                    <a:latin typeface="+mn-lt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1800">
                        <a:latin typeface="+mn-lt"/>
                      </a:rPr>
                      <m:t>Δ</m:t>
                    </m:r>
                    <m:sSub>
                      <m:sSub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</m:oMath>
                </a14:m>
                <a:endParaRPr lang="en-GB" b="1" spc="-25" dirty="0">
                  <a:latin typeface="+mn-lt"/>
                  <a:cs typeface="Calibri"/>
                </a:endParaRPr>
              </a:p>
              <a:p>
                <a:pPr marL="413385" lvl="1">
                  <a:spcBef>
                    <a:spcPts val="865"/>
                  </a:spcBef>
                  <a:buClr>
                    <a:srgbClr val="006FC0"/>
                  </a:buClr>
                  <a:tabLst>
                    <a:tab pos="870585" algn="l"/>
                  </a:tabLst>
                </a:pPr>
                <a:endParaRPr lang="it-IT" sz="2200" spc="-25" dirty="0">
                  <a:latin typeface="Arial Nova" panose="020B0504020202020204" pitchFamily="34" charset="0"/>
                  <a:cs typeface="Calibri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16" y="751664"/>
                <a:ext cx="5875271" cy="5354671"/>
              </a:xfrm>
              <a:prstGeom prst="rect">
                <a:avLst/>
              </a:prstGeom>
              <a:blipFill>
                <a:blip r:embed="rId2"/>
                <a:stretch>
                  <a:fillRect l="-2697" t="-1365" r="-7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385D0507-4A03-8779-A99C-5D41D0B57339}"/>
              </a:ext>
            </a:extLst>
          </p:cNvPr>
          <p:cNvSpPr txBox="1"/>
          <p:nvPr/>
        </p:nvSpPr>
        <p:spPr>
          <a:xfrm>
            <a:off x="7774775" y="500098"/>
            <a:ext cx="3174267" cy="523220"/>
          </a:xfrm>
          <a:prstGeom prst="rect">
            <a:avLst/>
          </a:prstGeom>
          <a:noFill/>
          <a:ln>
            <a:gradFill>
              <a:gsLst>
                <a:gs pos="0">
                  <a:schemeClr val="tx2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98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innerShdw blurRad="63500" dist="50800" dir="16200000">
              <a:prstClr val="black">
                <a:alpha val="50000"/>
              </a:prstClr>
            </a:innerShdw>
            <a:softEdge rad="12700"/>
          </a:effectLst>
        </p:spPr>
        <p:txBody>
          <a:bodyPr wrap="none" rtlCol="0">
            <a:spAutoFit/>
          </a:bodyPr>
          <a:lstStyle/>
          <a:p>
            <a:r>
              <a:rPr lang="it-IT" sz="2800" b="1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85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MISSION DESIGN</a:t>
            </a:r>
          </a:p>
        </p:txBody>
      </p:sp>
      <p:sp>
        <p:nvSpPr>
          <p:cNvPr id="9" name="Cornice 8">
            <a:extLst>
              <a:ext uri="{FF2B5EF4-FFF2-40B4-BE49-F238E27FC236}">
                <a16:creationId xmlns:a16="http://schemas.microsoft.com/office/drawing/2014/main" id="{0A8DE60D-1CFF-02CF-087F-A4377A100937}"/>
              </a:ext>
            </a:extLst>
          </p:cNvPr>
          <p:cNvSpPr/>
          <p:nvPr/>
        </p:nvSpPr>
        <p:spPr>
          <a:xfrm>
            <a:off x="8482922" y="1242818"/>
            <a:ext cx="1771351" cy="757083"/>
          </a:xfrm>
          <a:prstGeom prst="frame">
            <a:avLst>
              <a:gd name="adj1" fmla="val 2823"/>
            </a:avLst>
          </a:prstGeom>
          <a:gradFill>
            <a:gsLst>
              <a:gs pos="0">
                <a:schemeClr val="accent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cmpd="dbl">
            <a:solidFill>
              <a:schemeClr val="accent1"/>
            </a:solidFill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DA20FE6-15B8-4318-FFE4-E1E7E50D05DC}"/>
              </a:ext>
            </a:extLst>
          </p:cNvPr>
          <p:cNvSpPr txBox="1"/>
          <p:nvPr/>
        </p:nvSpPr>
        <p:spPr>
          <a:xfrm>
            <a:off x="8621345" y="1312223"/>
            <a:ext cx="1494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>
                <a:solidFill>
                  <a:schemeClr val="tx2"/>
                </a:solidFill>
                <a:latin typeface="+mj-lt"/>
              </a:rPr>
              <a:t>Preliminary </a:t>
            </a:r>
            <a:r>
              <a:rPr lang="it-IT" sz="1600" i="1" err="1">
                <a:solidFill>
                  <a:schemeClr val="tx2"/>
                </a:solidFill>
                <a:latin typeface="+mj-lt"/>
              </a:rPr>
              <a:t>analysis</a:t>
            </a:r>
            <a:endParaRPr lang="it-IT" sz="1600" i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21" name="Cornice 20">
            <a:extLst>
              <a:ext uri="{FF2B5EF4-FFF2-40B4-BE49-F238E27FC236}">
                <a16:creationId xmlns:a16="http://schemas.microsoft.com/office/drawing/2014/main" id="{9D2702FA-1FA2-33CC-D0B0-E45B0919BAF4}"/>
              </a:ext>
            </a:extLst>
          </p:cNvPr>
          <p:cNvSpPr/>
          <p:nvPr/>
        </p:nvSpPr>
        <p:spPr>
          <a:xfrm>
            <a:off x="8503872" y="3640546"/>
            <a:ext cx="1771351" cy="847044"/>
          </a:xfrm>
          <a:prstGeom prst="frame">
            <a:avLst>
              <a:gd name="adj1" fmla="val 2823"/>
            </a:avLst>
          </a:prstGeom>
          <a:gradFill>
            <a:gsLst>
              <a:gs pos="0">
                <a:schemeClr val="accent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cmpd="dbl">
            <a:solidFill>
              <a:schemeClr val="accent1"/>
            </a:solidFill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4957436-BC97-A0A6-7B88-93B80AB4B936}"/>
              </a:ext>
            </a:extLst>
          </p:cNvPr>
          <p:cNvSpPr txBox="1"/>
          <p:nvPr/>
        </p:nvSpPr>
        <p:spPr>
          <a:xfrm>
            <a:off x="8636558" y="3611578"/>
            <a:ext cx="1494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 err="1">
                <a:solidFill>
                  <a:schemeClr val="tx2"/>
                </a:solidFill>
                <a:latin typeface="+mj-lt"/>
              </a:rPr>
              <a:t>Optimized</a:t>
            </a:r>
            <a:r>
              <a:rPr lang="it-IT" sz="1600" i="1">
                <a:solidFill>
                  <a:schemeClr val="tx2"/>
                </a:solidFill>
                <a:latin typeface="+mj-lt"/>
              </a:rPr>
              <a:t> </a:t>
            </a:r>
            <a:r>
              <a:rPr lang="it-IT" sz="1600" i="1" err="1">
                <a:solidFill>
                  <a:schemeClr val="tx2"/>
                </a:solidFill>
                <a:latin typeface="+mj-lt"/>
              </a:rPr>
              <a:t>Genetic</a:t>
            </a:r>
            <a:r>
              <a:rPr lang="it-IT" sz="1600" i="1">
                <a:solidFill>
                  <a:schemeClr val="tx2"/>
                </a:solidFill>
                <a:latin typeface="+mj-lt"/>
              </a:rPr>
              <a:t> </a:t>
            </a:r>
            <a:r>
              <a:rPr lang="it-IT" sz="1600" i="1" err="1">
                <a:solidFill>
                  <a:schemeClr val="tx2"/>
                </a:solidFill>
                <a:latin typeface="+mj-lt"/>
              </a:rPr>
              <a:t>algorithm</a:t>
            </a:r>
            <a:r>
              <a:rPr lang="it-IT" sz="1600" i="1">
                <a:solidFill>
                  <a:schemeClr val="tx2"/>
                </a:solidFill>
                <a:latin typeface="+mj-lt"/>
              </a:rPr>
              <a:t> </a:t>
            </a:r>
          </a:p>
        </p:txBody>
      </p:sp>
      <p:sp>
        <p:nvSpPr>
          <p:cNvPr id="24" name="Cornice 23">
            <a:extLst>
              <a:ext uri="{FF2B5EF4-FFF2-40B4-BE49-F238E27FC236}">
                <a16:creationId xmlns:a16="http://schemas.microsoft.com/office/drawing/2014/main" id="{0070124B-826A-8133-37C5-DDCEF3692569}"/>
              </a:ext>
            </a:extLst>
          </p:cNvPr>
          <p:cNvSpPr/>
          <p:nvPr/>
        </p:nvSpPr>
        <p:spPr>
          <a:xfrm>
            <a:off x="8503872" y="5545777"/>
            <a:ext cx="1771351" cy="757083"/>
          </a:xfrm>
          <a:prstGeom prst="frame">
            <a:avLst>
              <a:gd name="adj1" fmla="val 2823"/>
            </a:avLst>
          </a:prstGeom>
          <a:gradFill>
            <a:gsLst>
              <a:gs pos="0">
                <a:schemeClr val="accent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cmpd="dbl">
            <a:solidFill>
              <a:schemeClr val="accent1"/>
            </a:solidFill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028934CB-F82B-4F30-CBA9-0DDB8A9D1F42}"/>
              </a:ext>
            </a:extLst>
          </p:cNvPr>
          <p:cNvSpPr txBox="1"/>
          <p:nvPr/>
        </p:nvSpPr>
        <p:spPr>
          <a:xfrm>
            <a:off x="8636558" y="5715072"/>
            <a:ext cx="1494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 err="1">
                <a:solidFill>
                  <a:schemeClr val="tx2"/>
                </a:solidFill>
                <a:latin typeface="+mj-lt"/>
              </a:rPr>
              <a:t>Results</a:t>
            </a:r>
            <a:endParaRPr lang="it-IT" sz="1600" i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26" name="Cornice 25">
            <a:extLst>
              <a:ext uri="{FF2B5EF4-FFF2-40B4-BE49-F238E27FC236}">
                <a16:creationId xmlns:a16="http://schemas.microsoft.com/office/drawing/2014/main" id="{083EE676-932A-A72B-5D36-2DC96ECCEA97}"/>
              </a:ext>
            </a:extLst>
          </p:cNvPr>
          <p:cNvSpPr/>
          <p:nvPr/>
        </p:nvSpPr>
        <p:spPr>
          <a:xfrm>
            <a:off x="9986956" y="2467869"/>
            <a:ext cx="1771351" cy="757083"/>
          </a:xfrm>
          <a:prstGeom prst="frame">
            <a:avLst>
              <a:gd name="adj1" fmla="val 2823"/>
            </a:avLst>
          </a:prstGeom>
          <a:gradFill>
            <a:gsLst>
              <a:gs pos="0">
                <a:schemeClr val="accent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cmpd="dbl">
            <a:solidFill>
              <a:schemeClr val="accent1"/>
            </a:solidFill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E97C748-A9E4-B9C4-599A-2C80F0ED5B1A}"/>
              </a:ext>
            </a:extLst>
          </p:cNvPr>
          <p:cNvSpPr txBox="1"/>
          <p:nvPr/>
        </p:nvSpPr>
        <p:spPr>
          <a:xfrm>
            <a:off x="10115848" y="2554022"/>
            <a:ext cx="1494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 err="1">
                <a:solidFill>
                  <a:schemeClr val="tx2"/>
                </a:solidFill>
                <a:latin typeface="+mj-lt"/>
              </a:rPr>
              <a:t>Genetic</a:t>
            </a:r>
            <a:r>
              <a:rPr lang="it-IT" sz="1600" i="1">
                <a:solidFill>
                  <a:schemeClr val="tx2"/>
                </a:solidFill>
                <a:latin typeface="+mj-lt"/>
              </a:rPr>
              <a:t> </a:t>
            </a:r>
            <a:r>
              <a:rPr lang="it-IT" sz="1600" i="1" err="1">
                <a:solidFill>
                  <a:schemeClr val="tx2"/>
                </a:solidFill>
                <a:latin typeface="+mj-lt"/>
              </a:rPr>
              <a:t>algorithm</a:t>
            </a:r>
            <a:r>
              <a:rPr lang="it-IT" sz="1600" i="1">
                <a:solidFill>
                  <a:schemeClr val="tx2"/>
                </a:solidFill>
                <a:latin typeface="+mj-lt"/>
              </a:rPr>
              <a:t> 1</a:t>
            </a:r>
          </a:p>
        </p:txBody>
      </p:sp>
      <p:sp>
        <p:nvSpPr>
          <p:cNvPr id="28" name="Cornice 27">
            <a:extLst>
              <a:ext uri="{FF2B5EF4-FFF2-40B4-BE49-F238E27FC236}">
                <a16:creationId xmlns:a16="http://schemas.microsoft.com/office/drawing/2014/main" id="{4502B8B3-DAF7-4601-291F-36BCD74B7B61}"/>
              </a:ext>
            </a:extLst>
          </p:cNvPr>
          <p:cNvSpPr/>
          <p:nvPr/>
        </p:nvSpPr>
        <p:spPr>
          <a:xfrm>
            <a:off x="6895786" y="2438901"/>
            <a:ext cx="1771351" cy="757083"/>
          </a:xfrm>
          <a:prstGeom prst="frame">
            <a:avLst>
              <a:gd name="adj1" fmla="val 2823"/>
            </a:avLst>
          </a:prstGeom>
          <a:gradFill>
            <a:gsLst>
              <a:gs pos="0">
                <a:schemeClr val="accent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cmpd="dbl">
            <a:solidFill>
              <a:schemeClr val="accent1"/>
            </a:solidFill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192E2ECA-9D53-8B89-49C3-A906A5792ECB}"/>
              </a:ext>
            </a:extLst>
          </p:cNvPr>
          <p:cNvSpPr txBox="1"/>
          <p:nvPr/>
        </p:nvSpPr>
        <p:spPr>
          <a:xfrm>
            <a:off x="7034209" y="2667582"/>
            <a:ext cx="1494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 err="1">
                <a:solidFill>
                  <a:schemeClr val="tx2"/>
                </a:solidFill>
                <a:latin typeface="+mj-lt"/>
              </a:rPr>
              <a:t>Grid</a:t>
            </a:r>
            <a:r>
              <a:rPr lang="it-IT" sz="1600" i="1">
                <a:solidFill>
                  <a:schemeClr val="tx2"/>
                </a:solidFill>
                <a:latin typeface="+mj-lt"/>
              </a:rPr>
              <a:t> </a:t>
            </a:r>
            <a:r>
              <a:rPr lang="it-IT" sz="1600" i="1" err="1">
                <a:solidFill>
                  <a:schemeClr val="tx2"/>
                </a:solidFill>
                <a:latin typeface="+mj-lt"/>
              </a:rPr>
              <a:t>Search</a:t>
            </a:r>
            <a:endParaRPr lang="it-IT" sz="1600" i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31" name="Freccia curva 30">
            <a:extLst>
              <a:ext uri="{FF2B5EF4-FFF2-40B4-BE49-F238E27FC236}">
                <a16:creationId xmlns:a16="http://schemas.microsoft.com/office/drawing/2014/main" id="{B51BBBF2-D87B-87D5-E72B-DD6F366F7A37}"/>
              </a:ext>
            </a:extLst>
          </p:cNvPr>
          <p:cNvSpPr/>
          <p:nvPr/>
        </p:nvSpPr>
        <p:spPr>
          <a:xfrm rot="16200000" flipH="1">
            <a:off x="7456273" y="1450506"/>
            <a:ext cx="892363" cy="934734"/>
          </a:xfrm>
          <a:prstGeom prst="bentArrow">
            <a:avLst>
              <a:gd name="adj1" fmla="val 25000"/>
              <a:gd name="adj2" fmla="val 28513"/>
              <a:gd name="adj3" fmla="val 38115"/>
              <a:gd name="adj4" fmla="val 6702"/>
            </a:avLst>
          </a:prstGeom>
          <a:gradFill>
            <a:gsLst>
              <a:gs pos="21000">
                <a:schemeClr val="tx2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9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scene3d>
            <a:camera prst="isometricOffAxis2Lef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2" name="Freccia destra con strisce 31">
            <a:extLst>
              <a:ext uri="{FF2B5EF4-FFF2-40B4-BE49-F238E27FC236}">
                <a16:creationId xmlns:a16="http://schemas.microsoft.com/office/drawing/2014/main" id="{4B505B2B-8B8C-994B-3762-7D146C88F2DF}"/>
              </a:ext>
            </a:extLst>
          </p:cNvPr>
          <p:cNvSpPr/>
          <p:nvPr/>
        </p:nvSpPr>
        <p:spPr>
          <a:xfrm>
            <a:off x="8918864" y="2624023"/>
            <a:ext cx="929667" cy="444771"/>
          </a:xfrm>
          <a:prstGeom prst="stripedRightArrow">
            <a:avLst/>
          </a:prstGeom>
          <a:gradFill flip="none" rotWithShape="1">
            <a:gsLst>
              <a:gs pos="25000">
                <a:schemeClr val="tx2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9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Freccia curva 32">
            <a:extLst>
              <a:ext uri="{FF2B5EF4-FFF2-40B4-BE49-F238E27FC236}">
                <a16:creationId xmlns:a16="http://schemas.microsoft.com/office/drawing/2014/main" id="{32F4EAA8-0487-B618-782D-EA3BA78F242F}"/>
              </a:ext>
            </a:extLst>
          </p:cNvPr>
          <p:cNvSpPr/>
          <p:nvPr/>
        </p:nvSpPr>
        <p:spPr>
          <a:xfrm rot="10800000" flipH="1">
            <a:off x="10386122" y="3369972"/>
            <a:ext cx="892363" cy="934734"/>
          </a:xfrm>
          <a:prstGeom prst="bentArrow">
            <a:avLst>
              <a:gd name="adj1" fmla="val 25000"/>
              <a:gd name="adj2" fmla="val 28513"/>
              <a:gd name="adj3" fmla="val 38115"/>
              <a:gd name="adj4" fmla="val 6702"/>
            </a:avLst>
          </a:prstGeom>
          <a:gradFill>
            <a:gsLst>
              <a:gs pos="32000">
                <a:schemeClr val="tx2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9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>
            <a:noFill/>
          </a:ln>
          <a:scene3d>
            <a:camera prst="isometricOffAxis2Left">
              <a:rot lat="1800000" lon="9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5" name="Freccia destra con strisce 34">
            <a:extLst>
              <a:ext uri="{FF2B5EF4-FFF2-40B4-BE49-F238E27FC236}">
                <a16:creationId xmlns:a16="http://schemas.microsoft.com/office/drawing/2014/main" id="{30039D74-1DE6-E001-AEA1-7B62BA75E050}"/>
              </a:ext>
            </a:extLst>
          </p:cNvPr>
          <p:cNvSpPr/>
          <p:nvPr/>
        </p:nvSpPr>
        <p:spPr>
          <a:xfrm rot="5400000">
            <a:off x="8903762" y="4810715"/>
            <a:ext cx="929667" cy="444771"/>
          </a:xfrm>
          <a:prstGeom prst="stripedRightArrow">
            <a:avLst/>
          </a:prstGeom>
          <a:gradFill flip="none" rotWithShape="1">
            <a:gsLst>
              <a:gs pos="25000">
                <a:schemeClr val="tx2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9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1838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/>
              <a:t>Interplanetary</a:t>
            </a:r>
            <a:r>
              <a:rPr spc="-105"/>
              <a:t> </a:t>
            </a:r>
            <a:r>
              <a:t>Explorer</a:t>
            </a:r>
            <a:r>
              <a:rPr spc="-65"/>
              <a:t> </a:t>
            </a:r>
            <a:r>
              <a:rPr spc="-10"/>
              <a:t>Mission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t>Academic</a:t>
            </a:r>
            <a:r>
              <a:rPr spc="-25"/>
              <a:t> </a:t>
            </a:r>
            <a:r>
              <a:t>year</a:t>
            </a:r>
            <a:r>
              <a:rPr spc="-45"/>
              <a:t> </a:t>
            </a:r>
            <a:r>
              <a:rPr spc="-10"/>
              <a:t>2023/24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4256278" y="6605117"/>
            <a:ext cx="3178809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it-IT" err="1"/>
              <a:t>Orbital</a:t>
            </a:r>
            <a:r>
              <a:rPr lang="it-IT"/>
              <a:t> </a:t>
            </a:r>
            <a:r>
              <a:rPr lang="it-IT" err="1"/>
              <a:t>mechanics</a:t>
            </a:r>
            <a:r>
              <a:rPr lang="it-IT"/>
              <a:t> - Project Group 2307</a:t>
            </a:r>
            <a:endParaRPr spc="-5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5</a:t>
            </a:fld>
            <a:endParaRPr spc="-25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374700" y="675259"/>
                <a:ext cx="11538585" cy="6008953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r>
                  <a:rPr lang="it-IT" sz="2200">
                    <a:solidFill>
                      <a:srgbClr val="004D99"/>
                    </a:solidFill>
                    <a:latin typeface="+mn-lt"/>
                    <a:cs typeface="Calibri"/>
                  </a:rPr>
                  <a:t>Preliminary </a:t>
                </a:r>
                <a:r>
                  <a:rPr lang="it-IT" sz="2200" err="1">
                    <a:solidFill>
                      <a:srgbClr val="004D99"/>
                    </a:solidFill>
                    <a:latin typeface="+mn-lt"/>
                    <a:cs typeface="Calibri"/>
                  </a:rPr>
                  <a:t>analysis</a:t>
                </a:r>
                <a:r>
                  <a:rPr lang="it-IT" sz="2200">
                    <a:solidFill>
                      <a:srgbClr val="004D99"/>
                    </a:solidFill>
                    <a:latin typeface="+mn-lt"/>
                    <a:cs typeface="Calibri"/>
                  </a:rPr>
                  <a:t> (1/2)</a:t>
                </a:r>
              </a:p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endParaRPr lang="it-IT" sz="1100">
                  <a:solidFill>
                    <a:srgbClr val="004D99"/>
                  </a:solidFill>
                  <a:latin typeface="+mn-lt"/>
                  <a:cs typeface="Calibri"/>
                </a:endParaRPr>
              </a:p>
              <a:p>
                <a:pPr marL="355600" indent="-342900">
                  <a:lnSpc>
                    <a:spcPct val="100000"/>
                  </a:lnSpc>
                  <a:spcBef>
                    <a:spcPts val="95"/>
                  </a:spcBef>
                  <a:buFont typeface="+mj-lt"/>
                  <a:buAutoNum type="arabicPeriod"/>
                </a:pPr>
                <a:r>
                  <a:rPr lang="it-IT" sz="2000" b="1">
                    <a:solidFill>
                      <a:schemeClr val="accent1"/>
                    </a:solidFill>
                    <a:latin typeface="+mn-lt"/>
                    <a:cs typeface="Calibri"/>
                  </a:rPr>
                  <a:t>Compute the </a:t>
                </a:r>
                <a:r>
                  <a:rPr lang="it-IT" sz="2000" b="1" err="1">
                    <a:solidFill>
                      <a:schemeClr val="accent1"/>
                    </a:solidFill>
                    <a:latin typeface="+mn-lt"/>
                    <a:cs typeface="Calibri"/>
                  </a:rPr>
                  <a:t>synodic</a:t>
                </a:r>
                <a:r>
                  <a:rPr lang="it-IT" sz="2000" b="1">
                    <a:solidFill>
                      <a:schemeClr val="accent1"/>
                    </a:solidFill>
                    <a:latin typeface="+mn-lt"/>
                    <a:cs typeface="Calibri"/>
                  </a:rPr>
                  <a:t> </a:t>
                </a:r>
                <a:r>
                  <a:rPr lang="it-IT" sz="2000" b="1" err="1">
                    <a:solidFill>
                      <a:schemeClr val="accent1"/>
                    </a:solidFill>
                    <a:latin typeface="+mn-lt"/>
                    <a:cs typeface="Calibri"/>
                  </a:rPr>
                  <a:t>periods</a:t>
                </a:r>
                <a:r>
                  <a:rPr lang="it-IT" sz="2000" b="1">
                    <a:solidFill>
                      <a:schemeClr val="accent1"/>
                    </a:solidFill>
                    <a:latin typeface="+mn-lt"/>
                    <a:cs typeface="Calibri"/>
                  </a:rPr>
                  <a:t>: </a:t>
                </a:r>
                <a14:m>
                  <m:oMath xmlns:m="http://schemas.openxmlformats.org/officeDocument/2006/math">
                    <m:r>
                      <a:rPr lang="it-IT" sz="2000" b="1" i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it-IT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𝑆𝑦𝑛</m:t>
                        </m:r>
                      </m:sub>
                    </m:sSub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it-IT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  <m:r>
                              <a:rPr lang="it-IT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  <m:sub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∙ </m:t>
                        </m:r>
                        <m:sSub>
                          <m:sSubPr>
                            <m:ctrlPr>
                              <a:rPr lang="it-IT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  <m:r>
                              <a:rPr lang="it-IT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  <m:sub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it-IT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  <m:r>
                              <a:rPr lang="it-IT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  <m:sub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it-IT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  <m:r>
                              <a:rPr lang="it-IT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  <m:sub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den>
                    </m:f>
                    <m:r>
                      <a:rPr lang="en-GB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it-IT" sz="2000">
                    <a:solidFill>
                      <a:schemeClr val="tx1"/>
                    </a:solidFill>
                    <a:latin typeface="+mn-lt"/>
                    <a:cs typeface="Calibri"/>
                  </a:rPr>
                  <a:t>		 </a:t>
                </a:r>
                <a:r>
                  <a:rPr lang="it-IT" sz="2000" err="1">
                    <a:solidFill>
                      <a:schemeClr val="tx1"/>
                    </a:solidFill>
                    <a:latin typeface="+mn-lt"/>
                    <a:cs typeface="Calibri"/>
                  </a:rPr>
                  <a:t>Find</a:t>
                </a:r>
                <a:r>
                  <a:rPr lang="it-IT" sz="2000">
                    <a:solidFill>
                      <a:schemeClr val="tx1"/>
                    </a:solidFill>
                    <a:latin typeface="+mn-lt"/>
                    <a:cs typeface="Calibri"/>
                  </a:rPr>
                  <a:t> a </a:t>
                </a:r>
                <a:r>
                  <a:rPr lang="it-IT" sz="2000" err="1">
                    <a:solidFill>
                      <a:schemeClr val="tx1"/>
                    </a:solidFill>
                    <a:latin typeface="+mn-lt"/>
                    <a:cs typeface="Calibri"/>
                  </a:rPr>
                  <a:t>repeated</a:t>
                </a:r>
                <a:r>
                  <a:rPr lang="it-IT" sz="2000">
                    <a:solidFill>
                      <a:schemeClr val="tx1"/>
                    </a:solidFill>
                    <a:latin typeface="+mn-lt"/>
                    <a:cs typeface="Calibri"/>
                  </a:rPr>
                  <a:t> pattern</a:t>
                </a:r>
              </a:p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endParaRPr lang="it-IT" sz="900">
                  <a:solidFill>
                    <a:schemeClr val="tx1"/>
                  </a:solidFill>
                  <a:latin typeface="+mn-lt"/>
                  <a:cs typeface="Calibri"/>
                </a:endParaRPr>
              </a:p>
              <a:p>
                <a:pPr marL="298450" lvl="5" indent="-285750">
                  <a:spcBef>
                    <a:spcPts val="95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it-IT" sz="2000" err="1">
                    <a:solidFill>
                      <a:schemeClr val="tx1"/>
                    </a:solidFill>
                    <a:latin typeface="+mn-lt"/>
                    <a:cs typeface="Calibri"/>
                  </a:rPr>
                  <a:t>Synodic</a:t>
                </a:r>
                <a:r>
                  <a:rPr lang="it-IT" sz="2000">
                    <a:solidFill>
                      <a:schemeClr val="tx1"/>
                    </a:solidFill>
                    <a:latin typeface="+mn-lt"/>
                    <a:cs typeface="Calibri"/>
                  </a:rPr>
                  <a:t> </a:t>
                </a:r>
                <a:r>
                  <a:rPr lang="it-IT" sz="2000" err="1">
                    <a:solidFill>
                      <a:schemeClr val="tx1"/>
                    </a:solidFill>
                    <a:latin typeface="+mn-lt"/>
                    <a:cs typeface="Calibri"/>
                  </a:rPr>
                  <a:t>period</a:t>
                </a:r>
                <a:r>
                  <a:rPr lang="it-IT" sz="2000">
                    <a:solidFill>
                      <a:schemeClr val="tx1"/>
                    </a:solidFill>
                    <a:latin typeface="+mn-lt"/>
                    <a:cs typeface="Calibri"/>
                  </a:rPr>
                  <a:t> Earth-Venus:</a:t>
                </a:r>
                <a14:m>
                  <m:oMath xmlns:m="http://schemas.openxmlformats.org/officeDocument/2006/math">
                    <m:r>
                      <a:rPr lang="it-IT" sz="2000" b="0" i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it-IT" sz="20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  <m:r>
                          <a:rPr lang="it-IT" sz="20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it-IT" sz="20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583</m:t>
                    </m:r>
                    <m:r>
                      <a:rPr lang="it-IT" sz="20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0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9</m:t>
                    </m:r>
                    <m:r>
                      <a:rPr lang="it-IT" sz="20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2 </m:t>
                    </m:r>
                    <m:r>
                      <a:rPr lang="it-IT" sz="20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𝑑𝑎𝑦</m:t>
                    </m:r>
                    <m:r>
                      <a:rPr lang="it-IT" sz="20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it-IT" sz="2000">
                  <a:solidFill>
                    <a:schemeClr val="tx1"/>
                  </a:solidFill>
                  <a:cs typeface="Calibri"/>
                </a:endParaRPr>
              </a:p>
              <a:p>
                <a:pPr marL="298450" lvl="2" indent="-285750">
                  <a:spcBef>
                    <a:spcPts val="95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it-IT" sz="2000" err="1">
                    <a:solidFill>
                      <a:schemeClr val="tx1"/>
                    </a:solidFill>
                    <a:latin typeface="+mn-lt"/>
                    <a:cs typeface="Calibri"/>
                  </a:rPr>
                  <a:t>Synodic</a:t>
                </a:r>
                <a:r>
                  <a:rPr lang="it-IT" sz="2000">
                    <a:solidFill>
                      <a:schemeClr val="tx1"/>
                    </a:solidFill>
                    <a:latin typeface="+mn-lt"/>
                    <a:cs typeface="Calibri"/>
                  </a:rPr>
                  <a:t> </a:t>
                </a:r>
                <a:r>
                  <a:rPr lang="it-IT" sz="2000" err="1">
                    <a:solidFill>
                      <a:schemeClr val="tx1"/>
                    </a:solidFill>
                    <a:latin typeface="+mn-lt"/>
                    <a:cs typeface="Calibri"/>
                  </a:rPr>
                  <a:t>period</a:t>
                </a:r>
                <a:r>
                  <a:rPr lang="it-IT" sz="2000">
                    <a:solidFill>
                      <a:schemeClr val="tx1"/>
                    </a:solidFill>
                    <a:latin typeface="+mn-lt"/>
                    <a:cs typeface="Calibri"/>
                  </a:rPr>
                  <a:t> Venus-Mercury:</a:t>
                </a:r>
                <a14:m>
                  <m:oMath xmlns:m="http://schemas.openxmlformats.org/officeDocument/2006/math">
                    <m:r>
                      <a:rPr lang="it-IT" sz="2000" b="0" i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it-IT" sz="20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  <m:r>
                          <a:rPr lang="it-IT" sz="20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it-IT" sz="20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sz="20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it-IT" sz="20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44.57 </m:t>
                    </m:r>
                    <m:r>
                      <a:rPr lang="it-IT" sz="20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𝑑𝑎𝑦</m:t>
                    </m:r>
                  </m:oMath>
                </a14:m>
                <a:r>
                  <a:rPr lang="it-IT" sz="2000">
                    <a:solidFill>
                      <a:schemeClr val="tx1"/>
                    </a:solidFill>
                    <a:cs typeface="Calibri"/>
                  </a:rPr>
                  <a:t> </a:t>
                </a:r>
              </a:p>
              <a:p>
                <a:pPr marL="298450" lvl="2" indent="-285750">
                  <a:spcBef>
                    <a:spcPts val="95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it-IT" sz="1400">
                  <a:solidFill>
                    <a:schemeClr val="tx1"/>
                  </a:solidFill>
                  <a:cs typeface="Calibri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r>
                  <a:rPr lang="it-IT" sz="2000" b="1">
                    <a:solidFill>
                      <a:schemeClr val="accent1"/>
                    </a:solidFill>
                    <a:latin typeface="+mn-lt"/>
                    <a:cs typeface="Calibri"/>
                  </a:rPr>
                  <a:t>2.   Study of the </a:t>
                </a:r>
                <a:r>
                  <a:rPr lang="it-IT" sz="2000" b="1" err="1">
                    <a:solidFill>
                      <a:schemeClr val="accent1"/>
                    </a:solidFill>
                    <a:latin typeface="+mn-lt"/>
                    <a:cs typeface="Calibri"/>
                  </a:rPr>
                  <a:t>two</a:t>
                </a:r>
                <a:r>
                  <a:rPr lang="it-IT" sz="2000" b="1">
                    <a:solidFill>
                      <a:schemeClr val="accent1"/>
                    </a:solidFill>
                    <a:latin typeface="+mn-lt"/>
                    <a:cs typeface="Calibri"/>
                  </a:rPr>
                  <a:t> </a:t>
                </a:r>
                <a:r>
                  <a:rPr lang="it-IT" sz="2000" b="1" err="1">
                    <a:solidFill>
                      <a:schemeClr val="accent1"/>
                    </a:solidFill>
                    <a:latin typeface="+mn-lt"/>
                    <a:cs typeface="Calibri"/>
                  </a:rPr>
                  <a:t>Lambert’s</a:t>
                </a:r>
                <a:r>
                  <a:rPr lang="it-IT" sz="2000" b="1">
                    <a:solidFill>
                      <a:schemeClr val="accent1"/>
                    </a:solidFill>
                    <a:latin typeface="+mn-lt"/>
                    <a:cs typeface="Calibri"/>
                  </a:rPr>
                  <a:t> </a:t>
                </a:r>
                <a:r>
                  <a:rPr lang="it-IT" sz="2000" b="1" err="1">
                    <a:solidFill>
                      <a:schemeClr val="accent1"/>
                    </a:solidFill>
                    <a:latin typeface="+mn-lt"/>
                    <a:cs typeface="Calibri"/>
                  </a:rPr>
                  <a:t>arcs</a:t>
                </a:r>
                <a:r>
                  <a:rPr lang="it-IT" sz="2000" b="1">
                    <a:solidFill>
                      <a:schemeClr val="accent1"/>
                    </a:solidFill>
                    <a:latin typeface="+mn-lt"/>
                    <a:cs typeface="Calibri"/>
                  </a:rPr>
                  <a:t> </a:t>
                </a:r>
                <a:r>
                  <a:rPr lang="it-IT" sz="2000" b="1">
                    <a:solidFill>
                      <a:schemeClr val="tx1"/>
                    </a:solidFill>
                    <a:latin typeface="+mn-lt"/>
                    <a:cs typeface="Calibri"/>
                  </a:rPr>
                  <a:t>                      </a:t>
                </a:r>
                <a:r>
                  <a:rPr lang="it-IT" sz="2000" err="1">
                    <a:solidFill>
                      <a:schemeClr val="tx1"/>
                    </a:solidFill>
                    <a:latin typeface="+mn-lt"/>
                    <a:cs typeface="Calibri"/>
                  </a:rPr>
                  <a:t>Pork-chop</a:t>
                </a:r>
                <a:r>
                  <a:rPr lang="it-IT" sz="2000">
                    <a:solidFill>
                      <a:schemeClr val="tx1"/>
                    </a:solidFill>
                    <a:latin typeface="+mn-lt"/>
                    <a:cs typeface="Calibri"/>
                  </a:rPr>
                  <a:t> plots</a:t>
                </a:r>
              </a:p>
              <a:p>
                <a:pPr marL="355600" indent="-342900">
                  <a:lnSpc>
                    <a:spcPct val="100000"/>
                  </a:lnSpc>
                  <a:spcBef>
                    <a:spcPts val="95"/>
                  </a:spcBef>
                  <a:buFont typeface="+mj-lt"/>
                  <a:buAutoNum type="arabicPeriod"/>
                </a:pPr>
                <a:endParaRPr lang="it-IT" sz="2000">
                  <a:solidFill>
                    <a:schemeClr val="tx1"/>
                  </a:solidFill>
                  <a:latin typeface="+mn-lt"/>
                  <a:cs typeface="Calibri"/>
                </a:endParaRPr>
              </a:p>
              <a:p>
                <a:pPr marL="355600" indent="-342900">
                  <a:lnSpc>
                    <a:spcPct val="100000"/>
                  </a:lnSpc>
                  <a:spcBef>
                    <a:spcPts val="95"/>
                  </a:spcBef>
                  <a:buFont typeface="+mj-lt"/>
                  <a:buAutoNum type="arabicPeriod"/>
                </a:pPr>
                <a:endParaRPr lang="it-IT" sz="2000">
                  <a:solidFill>
                    <a:schemeClr val="tx1"/>
                  </a:solidFill>
                  <a:latin typeface="+mn-lt"/>
                  <a:cs typeface="Calibri"/>
                </a:endParaRPr>
              </a:p>
              <a:p>
                <a:pPr marL="355600" indent="-342900">
                  <a:lnSpc>
                    <a:spcPct val="100000"/>
                  </a:lnSpc>
                  <a:spcBef>
                    <a:spcPts val="95"/>
                  </a:spcBef>
                  <a:buFont typeface="+mj-lt"/>
                  <a:buAutoNum type="arabicPeriod"/>
                </a:pPr>
                <a:endParaRPr lang="it-IT">
                  <a:solidFill>
                    <a:schemeClr val="tx1"/>
                  </a:solidFill>
                  <a:latin typeface="+mn-lt"/>
                  <a:cs typeface="Calibri"/>
                </a:endParaRPr>
              </a:p>
              <a:p>
                <a:pPr marL="355600" indent="-342900">
                  <a:lnSpc>
                    <a:spcPct val="100000"/>
                  </a:lnSpc>
                  <a:spcBef>
                    <a:spcPts val="95"/>
                  </a:spcBef>
                  <a:buFont typeface="+mj-lt"/>
                  <a:buAutoNum type="arabicPeriod"/>
                </a:pPr>
                <a:endParaRPr lang="it-IT">
                  <a:solidFill>
                    <a:schemeClr val="tx1"/>
                  </a:solidFill>
                  <a:latin typeface="+mn-lt"/>
                  <a:cs typeface="Calibri"/>
                </a:endParaRPr>
              </a:p>
              <a:p>
                <a:pPr marL="355600" indent="-342900">
                  <a:lnSpc>
                    <a:spcPct val="100000"/>
                  </a:lnSpc>
                  <a:spcBef>
                    <a:spcPts val="95"/>
                  </a:spcBef>
                  <a:buFont typeface="+mj-lt"/>
                  <a:buAutoNum type="arabicPeriod"/>
                </a:pPr>
                <a:endParaRPr lang="it-IT">
                  <a:solidFill>
                    <a:schemeClr val="tx1"/>
                  </a:solidFill>
                  <a:latin typeface="+mn-lt"/>
                  <a:cs typeface="Calibri"/>
                </a:endParaRPr>
              </a:p>
              <a:p>
                <a:pPr marL="355600" indent="-342900">
                  <a:lnSpc>
                    <a:spcPct val="100000"/>
                  </a:lnSpc>
                  <a:spcBef>
                    <a:spcPts val="95"/>
                  </a:spcBef>
                  <a:buFont typeface="+mj-lt"/>
                  <a:buAutoNum type="arabicPeriod"/>
                </a:pPr>
                <a:endParaRPr lang="it-IT">
                  <a:solidFill>
                    <a:schemeClr val="tx1"/>
                  </a:solidFill>
                  <a:latin typeface="+mn-lt"/>
                  <a:cs typeface="Calibri"/>
                </a:endParaRPr>
              </a:p>
              <a:p>
                <a:pPr marL="355600" indent="-342900">
                  <a:lnSpc>
                    <a:spcPct val="100000"/>
                  </a:lnSpc>
                  <a:spcBef>
                    <a:spcPts val="95"/>
                  </a:spcBef>
                  <a:buFont typeface="+mj-lt"/>
                  <a:buAutoNum type="arabicPeriod"/>
                </a:pPr>
                <a:endParaRPr lang="it-IT">
                  <a:solidFill>
                    <a:schemeClr val="tx1"/>
                  </a:solidFill>
                  <a:latin typeface="+mn-lt"/>
                  <a:cs typeface="Calibri"/>
                </a:endParaRPr>
              </a:p>
              <a:p>
                <a:pPr marL="355600" indent="-342900">
                  <a:lnSpc>
                    <a:spcPct val="100000"/>
                  </a:lnSpc>
                  <a:spcBef>
                    <a:spcPts val="95"/>
                  </a:spcBef>
                  <a:buFont typeface="+mj-lt"/>
                  <a:buAutoNum type="arabicPeriod"/>
                </a:pPr>
                <a:endParaRPr lang="it-IT">
                  <a:solidFill>
                    <a:schemeClr val="tx1"/>
                  </a:solidFill>
                  <a:latin typeface="+mn-lt"/>
                  <a:cs typeface="Calibri"/>
                </a:endParaRPr>
              </a:p>
              <a:p>
                <a:pPr marL="355600" indent="-342900">
                  <a:lnSpc>
                    <a:spcPct val="100000"/>
                  </a:lnSpc>
                  <a:spcBef>
                    <a:spcPts val="95"/>
                  </a:spcBef>
                  <a:buFont typeface="+mj-lt"/>
                  <a:buAutoNum type="arabicPeriod"/>
                </a:pPr>
                <a:endParaRPr lang="it-IT">
                  <a:solidFill>
                    <a:schemeClr val="tx1"/>
                  </a:solidFill>
                  <a:latin typeface="+mn-lt"/>
                  <a:cs typeface="Calibri"/>
                </a:endParaRPr>
              </a:p>
              <a:p>
                <a:pPr marL="355600" indent="-342900">
                  <a:lnSpc>
                    <a:spcPct val="100000"/>
                  </a:lnSpc>
                  <a:spcBef>
                    <a:spcPts val="95"/>
                  </a:spcBef>
                  <a:buFont typeface="+mj-lt"/>
                  <a:buAutoNum type="arabicPeriod"/>
                </a:pPr>
                <a:endParaRPr lang="it-IT">
                  <a:solidFill>
                    <a:schemeClr val="tx1"/>
                  </a:solidFill>
                  <a:latin typeface="+mn-lt"/>
                  <a:cs typeface="Calibri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r>
                  <a:rPr lang="it-IT" sz="2000">
                    <a:solidFill>
                      <a:schemeClr val="tx1"/>
                    </a:solidFill>
                    <a:latin typeface="+mn-lt"/>
                    <a:cs typeface="Calibri"/>
                  </a:rPr>
                  <a:t>		     </a:t>
                </a:r>
                <a:r>
                  <a:rPr lang="it-IT" sz="2000" b="1" i="1">
                    <a:solidFill>
                      <a:schemeClr val="accent1"/>
                    </a:solidFill>
                    <a:latin typeface="+mn-lt"/>
                    <a:cs typeface="Calibri"/>
                  </a:rPr>
                  <a:t>Earth-Venus transfer</a:t>
                </a:r>
                <a:r>
                  <a:rPr lang="it-IT" sz="2000">
                    <a:solidFill>
                      <a:schemeClr val="tx1"/>
                    </a:solidFill>
                    <a:latin typeface="+mn-lt"/>
                    <a:cs typeface="Calibri"/>
                  </a:rPr>
                  <a:t>				</a:t>
                </a:r>
                <a:r>
                  <a:rPr lang="it-IT" sz="2000" b="1" i="1">
                    <a:solidFill>
                      <a:schemeClr val="accent1"/>
                    </a:solidFill>
                    <a:latin typeface="+mn-lt"/>
                    <a:cs typeface="Calibri"/>
                  </a:rPr>
                  <a:t>Venus-Mercury transfer</a:t>
                </a:r>
              </a:p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endParaRPr lang="it-IT" sz="2000">
                  <a:solidFill>
                    <a:schemeClr val="tx1"/>
                  </a:solidFill>
                  <a:latin typeface="+mn-lt"/>
                  <a:cs typeface="Calibri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00" y="675259"/>
                <a:ext cx="11538585" cy="6008953"/>
              </a:xfrm>
              <a:prstGeom prst="rect">
                <a:avLst/>
              </a:prstGeom>
              <a:blipFill>
                <a:blip r:embed="rId2"/>
                <a:stretch>
                  <a:fillRect l="-1373" t="-1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180522318">
            <a:extLst>
              <a:ext uri="{FF2B5EF4-FFF2-40B4-BE49-F238E27FC236}">
                <a16:creationId xmlns:a16="http://schemas.microsoft.com/office/drawing/2014/main" id="{06876C97-6591-C7FE-8E6C-571BC696B507}"/>
              </a:ext>
            </a:extLst>
          </p:cNvPr>
          <p:cNvGrpSpPr/>
          <p:nvPr/>
        </p:nvGrpSpPr>
        <p:grpSpPr>
          <a:xfrm>
            <a:off x="6188941" y="3237981"/>
            <a:ext cx="5400000" cy="2664000"/>
            <a:chOff x="0" y="0"/>
            <a:chExt cx="5153660" cy="2381250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49FA0B57-99BF-C11F-59C6-2BD6782DE2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4" t="3476" r="4889" b="3235"/>
            <a:stretch/>
          </p:blipFill>
          <p:spPr bwMode="auto">
            <a:xfrm>
              <a:off x="0" y="0"/>
              <a:ext cx="5153660" cy="238125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1560AECC-198C-6385-4CCB-2F8205D7E0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03" t="22375" r="25608" b="24699"/>
            <a:stretch/>
          </p:blipFill>
          <p:spPr bwMode="auto">
            <a:xfrm>
              <a:off x="770791" y="188494"/>
              <a:ext cx="1887855" cy="876300"/>
            </a:xfrm>
            <a:prstGeom prst="rect">
              <a:avLst/>
            </a:prstGeom>
            <a:ln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14" name="Connettore 2 13">
              <a:extLst>
                <a:ext uri="{FF2B5EF4-FFF2-40B4-BE49-F238E27FC236}">
                  <a16:creationId xmlns:a16="http://schemas.microsoft.com/office/drawing/2014/main" id="{13260CEE-7359-3C8F-2221-D95F2F3845AD}"/>
                </a:ext>
              </a:extLst>
            </p:cNvPr>
            <p:cNvCxnSpPr/>
            <p:nvPr/>
          </p:nvCxnSpPr>
          <p:spPr>
            <a:xfrm flipH="1">
              <a:off x="2658208" y="228600"/>
              <a:ext cx="1825869" cy="3149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object 3">
            <a:extLst>
              <a:ext uri="{FF2B5EF4-FFF2-40B4-BE49-F238E27FC236}">
                <a16:creationId xmlns:a16="http://schemas.microsoft.com/office/drawing/2014/main" id="{6D2059F1-62D9-C056-3830-109B75C4706E}"/>
              </a:ext>
            </a:extLst>
          </p:cNvPr>
          <p:cNvSpPr txBox="1"/>
          <p:nvPr/>
        </p:nvSpPr>
        <p:spPr>
          <a:xfrm>
            <a:off x="398512" y="4813606"/>
            <a:ext cx="11538585" cy="10227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it-IT" sz="2400">
              <a:solidFill>
                <a:schemeClr val="tx1"/>
              </a:solidFill>
              <a:latin typeface="+mn-lt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it-IT" sz="2000">
              <a:solidFill>
                <a:schemeClr val="tx1"/>
              </a:solidFill>
              <a:latin typeface="+mn-lt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it-IT" sz="2000">
              <a:solidFill>
                <a:schemeClr val="tx1"/>
              </a:solidFill>
              <a:latin typeface="+mn-lt"/>
              <a:cs typeface="Calibri"/>
            </a:endParaRPr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6F151622-CFD3-0C72-2153-26DB45230142}"/>
              </a:ext>
            </a:extLst>
          </p:cNvPr>
          <p:cNvSpPr/>
          <p:nvPr/>
        </p:nvSpPr>
        <p:spPr>
          <a:xfrm>
            <a:off x="5767572" y="1380173"/>
            <a:ext cx="980389" cy="134248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67150040">
            <a:extLst>
              <a:ext uri="{FF2B5EF4-FFF2-40B4-BE49-F238E27FC236}">
                <a16:creationId xmlns:a16="http://schemas.microsoft.com/office/drawing/2014/main" id="{3CE44394-B189-CEAD-8EDB-C822A05A26D8}"/>
              </a:ext>
            </a:extLst>
          </p:cNvPr>
          <p:cNvGrpSpPr/>
          <p:nvPr/>
        </p:nvGrpSpPr>
        <p:grpSpPr>
          <a:xfrm>
            <a:off x="765129" y="3237981"/>
            <a:ext cx="5400000" cy="2664000"/>
            <a:chOff x="0" y="0"/>
            <a:chExt cx="5431790" cy="2740660"/>
          </a:xfrm>
        </p:grpSpPr>
        <p:pic>
          <p:nvPicPr>
            <p:cNvPr id="22" name="Immagine 21">
              <a:extLst>
                <a:ext uri="{FF2B5EF4-FFF2-40B4-BE49-F238E27FC236}">
                  <a16:creationId xmlns:a16="http://schemas.microsoft.com/office/drawing/2014/main" id="{351B623B-86B7-B9C5-BA73-1D1F1DA1F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2" t="3226" r="7138" b="4261"/>
            <a:stretch/>
          </p:blipFill>
          <p:spPr bwMode="auto">
            <a:xfrm>
              <a:off x="0" y="0"/>
              <a:ext cx="5431790" cy="274066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FE1A5F3F-49F8-925B-AF4F-891F97FB18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77" t="11970" r="14941" b="22766"/>
            <a:stretch/>
          </p:blipFill>
          <p:spPr bwMode="auto">
            <a:xfrm>
              <a:off x="816909" y="189379"/>
              <a:ext cx="2173605" cy="944245"/>
            </a:xfrm>
            <a:prstGeom prst="rect">
              <a:avLst/>
            </a:prstGeom>
            <a:ln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24" name="Connettore 2 23">
              <a:extLst>
                <a:ext uri="{FF2B5EF4-FFF2-40B4-BE49-F238E27FC236}">
                  <a16:creationId xmlns:a16="http://schemas.microsoft.com/office/drawing/2014/main" id="{AFF9B8F9-4241-932F-DDC8-F69FBD7C80FA}"/>
                </a:ext>
              </a:extLst>
            </p:cNvPr>
            <p:cNvCxnSpPr/>
            <p:nvPr/>
          </p:nvCxnSpPr>
          <p:spPr>
            <a:xfrm flipH="1">
              <a:off x="2983006" y="340659"/>
              <a:ext cx="1674159" cy="3137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0D8F31B9-2DD7-C6CE-002E-9B3694EA8756}"/>
              </a:ext>
            </a:extLst>
          </p:cNvPr>
          <p:cNvSpPr/>
          <p:nvPr/>
        </p:nvSpPr>
        <p:spPr>
          <a:xfrm>
            <a:off x="4256278" y="2804118"/>
            <a:ext cx="980389" cy="134248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/>
              <a:t>Interplanetary</a:t>
            </a:r>
            <a:r>
              <a:rPr spc="-105"/>
              <a:t> </a:t>
            </a:r>
            <a:r>
              <a:t>Explorer</a:t>
            </a:r>
            <a:r>
              <a:rPr spc="-65"/>
              <a:t> </a:t>
            </a:r>
            <a:r>
              <a:rPr spc="-10"/>
              <a:t>Mission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t>Academic</a:t>
            </a:r>
            <a:r>
              <a:rPr spc="-25"/>
              <a:t> </a:t>
            </a:r>
            <a:r>
              <a:t>year</a:t>
            </a:r>
            <a:r>
              <a:rPr spc="-45"/>
              <a:t> </a:t>
            </a:r>
            <a:r>
              <a:rPr spc="-10"/>
              <a:t>2023/24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it-IT" err="1"/>
              <a:t>Orbital</a:t>
            </a:r>
            <a:r>
              <a:rPr lang="it-IT"/>
              <a:t> </a:t>
            </a:r>
            <a:r>
              <a:rPr lang="it-IT" err="1"/>
              <a:t>mechanics</a:t>
            </a:r>
            <a:r>
              <a:rPr lang="it-IT"/>
              <a:t> - Project Group 2307</a:t>
            </a:r>
            <a:endParaRPr spc="-5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6</a:t>
            </a:fld>
            <a:endParaRPr spc="-25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object 3"/>
              <p:cNvSpPr txBox="1"/>
              <p:nvPr/>
            </p:nvSpPr>
            <p:spPr>
              <a:xfrm>
                <a:off x="374700" y="675259"/>
                <a:ext cx="11538585" cy="7871835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r>
                  <a:rPr lang="it-IT" sz="2200" dirty="0" err="1">
                    <a:solidFill>
                      <a:srgbClr val="004D99"/>
                    </a:solidFill>
                    <a:latin typeface="+mn-lt"/>
                    <a:cs typeface="Calibri"/>
                  </a:rPr>
                  <a:t>Grid</a:t>
                </a:r>
                <a:r>
                  <a:rPr lang="it-IT" sz="2200" dirty="0">
                    <a:solidFill>
                      <a:srgbClr val="004D99"/>
                    </a:solidFill>
                    <a:latin typeface="+mn-lt"/>
                    <a:cs typeface="Calibri"/>
                  </a:rPr>
                  <a:t> </a:t>
                </a:r>
                <a:r>
                  <a:rPr lang="it-IT" sz="2200" dirty="0" err="1">
                    <a:solidFill>
                      <a:srgbClr val="004D99"/>
                    </a:solidFill>
                    <a:latin typeface="+mn-lt"/>
                    <a:cs typeface="Calibri"/>
                  </a:rPr>
                  <a:t>search</a:t>
                </a:r>
                <a:endParaRPr lang="it-IT" sz="2200" dirty="0">
                  <a:solidFill>
                    <a:srgbClr val="004D99"/>
                  </a:solidFill>
                  <a:latin typeface="+mn-lt"/>
                  <a:cs typeface="Calibri"/>
                </a:endParaRPr>
              </a:p>
              <a:p>
                <a:pPr marL="469900" indent="-457200">
                  <a:lnSpc>
                    <a:spcPct val="100000"/>
                  </a:lnSpc>
                  <a:spcBef>
                    <a:spcPts val="95"/>
                  </a:spcBef>
                  <a:buFont typeface="+mj-lt"/>
                  <a:buAutoNum type="arabicPeriod"/>
                </a:pPr>
                <a:r>
                  <a:rPr lang="it-IT" sz="2000" b="1" dirty="0">
                    <a:solidFill>
                      <a:schemeClr val="accent1"/>
                    </a:solidFill>
                    <a:latin typeface="+mn-lt"/>
                    <a:cs typeface="Calibri"/>
                  </a:rPr>
                  <a:t>Compute 3D array of the mission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2000" b="1" smtClean="0">
                        <a:solidFill>
                          <a:schemeClr val="accent1"/>
                        </a:solidFill>
                        <a:latin typeface="+mn-lt"/>
                      </a:rPr>
                      <m:t>Δ</m:t>
                    </m:r>
                    <m:sSub>
                      <m:sSubPr>
                        <m:ctrlPr>
                          <a:rPr lang="it-IT" sz="20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it-IT" sz="20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𝒕𝒐𝒕</m:t>
                        </m:r>
                      </m:sub>
                    </m:sSub>
                  </m:oMath>
                </a14:m>
                <a:r>
                  <a:rPr lang="it-IT" sz="2000" b="1" dirty="0">
                    <a:solidFill>
                      <a:schemeClr val="tx1"/>
                    </a:solidFill>
                    <a:latin typeface="+mn-lt"/>
                    <a:cs typeface="Calibri"/>
                  </a:rPr>
                  <a:t> </a:t>
                </a:r>
                <a:r>
                  <a:rPr lang="it-IT" sz="2000" dirty="0" err="1">
                    <a:solidFill>
                      <a:schemeClr val="tx1"/>
                    </a:solidFill>
                    <a:latin typeface="+mn-lt"/>
                    <a:cs typeface="Calibri"/>
                  </a:rPr>
                  <a:t>through</a:t>
                </a:r>
                <a:r>
                  <a:rPr lang="it-IT" sz="2000" dirty="0">
                    <a:solidFill>
                      <a:schemeClr val="tx1"/>
                    </a:solidFill>
                    <a:latin typeface="+mn-lt"/>
                    <a:cs typeface="Calibri"/>
                  </a:rPr>
                  <a:t> the following </a:t>
                </a:r>
                <a:r>
                  <a:rPr lang="it-IT" sz="2000" dirty="0" err="1">
                    <a:solidFill>
                      <a:schemeClr val="tx1"/>
                    </a:solidFill>
                    <a:latin typeface="+mn-lt"/>
                    <a:cs typeface="Calibri"/>
                  </a:rPr>
                  <a:t>algorithm</a:t>
                </a:r>
                <a:r>
                  <a:rPr lang="it-IT" sz="2000" dirty="0">
                    <a:solidFill>
                      <a:schemeClr val="tx1"/>
                    </a:solidFill>
                    <a:latin typeface="+mn-lt"/>
                    <a:cs typeface="Calibri"/>
                  </a:rPr>
                  <a:t>:</a:t>
                </a:r>
              </a:p>
              <a:p>
                <a:pPr marL="457200" algn="just">
                  <a:lnSpc>
                    <a:spcPct val="107000"/>
                  </a:lnSpc>
                </a:pPr>
                <a:r>
                  <a:rPr lang="en-US" b="1" dirty="0">
                    <a:solidFill>
                      <a:schemeClr val="tx2"/>
                    </a:solidFill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en-US" dirty="0"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each </a:t>
                </a:r>
                <a:r>
                  <a:rPr lang="en-US" b="1" dirty="0"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departure time</a:t>
                </a:r>
                <a:endParaRPr lang="it-IT" b="1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457200" algn="just">
                  <a:lnSpc>
                    <a:spcPct val="107000"/>
                  </a:lnSpc>
                </a:pPr>
                <a:r>
                  <a:rPr lang="en-US" dirty="0"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get Earth Keplerian parameters</a:t>
                </a:r>
              </a:p>
              <a:p>
                <a:pPr marL="457200" indent="457200" algn="just">
                  <a:lnSpc>
                    <a:spcPct val="107000"/>
                  </a:lnSpc>
                </a:pPr>
                <a:r>
                  <a:rPr lang="en-US" dirty="0"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it-IT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457200" algn="just">
                  <a:lnSpc>
                    <a:spcPct val="107000"/>
                  </a:lnSpc>
                </a:pPr>
                <a:r>
                  <a:rPr lang="en-US" b="1" dirty="0">
                    <a:solidFill>
                      <a:schemeClr val="tx2"/>
                    </a:solidFill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en-US" dirty="0"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each </a:t>
                </a:r>
                <a14:m>
                  <m:oMath xmlns:m="http://schemas.openxmlformats.org/officeDocument/2006/math">
                    <m:r>
                      <a:rPr lang="it-IT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𝑻𝒐</m:t>
                    </m:r>
                    <m:sSub>
                      <m:sSubPr>
                        <m:ctrlPr>
                          <a:rPr lang="it-IT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it-IT" b="1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algn="just">
                  <a:lnSpc>
                    <a:spcPct val="107000"/>
                  </a:lnSpc>
                </a:pPr>
                <a:r>
                  <a:rPr lang="en-US" dirty="0"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  	get Venus Keplerian parameters</a:t>
                </a:r>
              </a:p>
              <a:p>
                <a:pPr marL="457200" algn="just">
                  <a:lnSpc>
                    <a:spcPct val="107000"/>
                  </a:lnSpc>
                </a:pPr>
                <a:r>
                  <a:rPr lang="en-US" dirty="0"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dirty="0"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compute Lambert Arc 1	     </a:t>
                </a:r>
                <a14:m>
                  <m:oMath xmlns:m="http://schemas.openxmlformats.org/officeDocument/2006/math">
                    <m:r>
                      <a:rPr lang="it-IT" b="0" i="0" smtClean="0">
                        <a:solidFill>
                          <a:schemeClr val="tx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tx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it-IT" b="1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algn="just">
                  <a:lnSpc>
                    <a:spcPct val="107000"/>
                  </a:lnSpc>
                </a:pPr>
                <a:r>
                  <a:rPr lang="en-US" dirty="0"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 	 </a:t>
                </a:r>
                <a:endParaRPr lang="it-IT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algn="just">
                  <a:lnSpc>
                    <a:spcPct val="107000"/>
                  </a:lnSpc>
                </a:pPr>
                <a:r>
                  <a:rPr lang="en-US" dirty="0"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:r>
                  <a:rPr lang="en-US" b="1" dirty="0">
                    <a:solidFill>
                      <a:schemeClr val="tx2"/>
                    </a:solidFill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en-US" dirty="0"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each </a:t>
                </a:r>
                <a14:m>
                  <m:oMath xmlns:m="http://schemas.openxmlformats.org/officeDocument/2006/math">
                    <m:r>
                      <a:rPr lang="it-IT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𝑻𝒐</m:t>
                    </m:r>
                    <m:sSub>
                      <m:sSubPr>
                        <m:ctrlPr>
                          <a:rPr lang="it-IT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it-IT" b="1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457200" algn="just">
                  <a:lnSpc>
                    <a:spcPct val="107000"/>
                  </a:lnSpc>
                </a:pPr>
                <a:r>
                  <a:rPr lang="en-US" dirty="0"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	get Mercury Keplerian parameters</a:t>
                </a:r>
                <a:endParaRPr lang="it-IT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algn="just">
                  <a:lnSpc>
                    <a:spcPct val="107000"/>
                  </a:lnSpc>
                </a:pPr>
                <a:r>
                  <a:rPr lang="en-US" dirty="0"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		compute Lambert Arc 2	     </a:t>
                </a:r>
                <a:r>
                  <a:rPr lang="it-IT" b="0" dirty="0">
                    <a:solidFill>
                      <a:schemeClr val="tx2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tx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it-IT" b="1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algn="just">
                  <a:lnSpc>
                    <a:spcPct val="107000"/>
                  </a:lnSpc>
                </a:pPr>
                <a:r>
                  <a:rPr lang="en-US" dirty="0"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		compute the flyby </a:t>
                </a:r>
                <a:r>
                  <a:rPr lang="en-US" dirty="0" err="1"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manoeuvre</a:t>
                </a:r>
                <a14:m>
                  <m:oMath xmlns:m="http://schemas.openxmlformats.org/officeDocument/2006/math">
                    <m:r>
                      <a:rPr lang="it-IT" b="0" i="0" smtClean="0">
                        <a:solidFill>
                          <a:schemeClr val="tx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            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tx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𝑓𝑙𝑦</m:t>
                        </m:r>
                        <m:r>
                          <a:rPr lang="it-IT" b="0" i="1" smtClean="0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it-IT" b="0" i="1" smtClean="0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𝑏𝑦</m:t>
                        </m:r>
                      </m:sub>
                    </m:sSub>
                  </m:oMath>
                </a14:m>
                <a:endParaRPr lang="it-IT" b="1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algn="just">
                  <a:lnSpc>
                    <a:spcPct val="107000"/>
                  </a:lnSpc>
                </a:pPr>
                <a:r>
                  <a:rPr lang="en-US" dirty="0"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tx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𝑡𝑜𝑡</m:t>
                        </m:r>
                      </m:sub>
                    </m:sSub>
                    <m:r>
                      <a:rPr lang="it-IT" b="0" i="1" smtClean="0">
                        <a:solidFill>
                          <a:schemeClr val="tx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tx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solidFill>
                          <a:schemeClr val="tx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tx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𝑓𝑙𝑦</m:t>
                        </m:r>
                        <m:r>
                          <a:rPr lang="it-IT" b="0" i="1" smtClean="0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it-IT" b="0" i="1" smtClean="0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𝑏𝑦</m:t>
                        </m:r>
                      </m:sub>
                    </m:sSub>
                    <m:r>
                      <a:rPr lang="it-IT" b="0" i="1" smtClean="0">
                        <a:solidFill>
                          <a:schemeClr val="tx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tx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it-IT" b="1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algn="just">
                  <a:lnSpc>
                    <a:spcPct val="107000"/>
                  </a:lnSpc>
                </a:pPr>
                <a:r>
                  <a:rPr lang="en-US" dirty="0"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:r>
                  <a:rPr lang="en-US" b="1" dirty="0">
                    <a:solidFill>
                      <a:schemeClr val="tx2"/>
                    </a:solidFill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end</a:t>
                </a:r>
                <a:endParaRPr lang="it-IT" dirty="0">
                  <a:solidFill>
                    <a:schemeClr val="tx2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algn="just">
                  <a:lnSpc>
                    <a:spcPct val="107000"/>
                  </a:lnSpc>
                </a:pPr>
                <a:r>
                  <a:rPr lang="en-US" dirty="0">
                    <a:solidFill>
                      <a:schemeClr val="tx2"/>
                    </a:solidFill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b="1" dirty="0">
                    <a:solidFill>
                      <a:schemeClr val="tx2"/>
                    </a:solidFill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end</a:t>
                </a:r>
                <a:endParaRPr lang="it-IT" dirty="0">
                  <a:solidFill>
                    <a:schemeClr val="tx2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b="1" dirty="0">
                    <a:solidFill>
                      <a:schemeClr val="tx2"/>
                    </a:solidFill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end </a:t>
                </a:r>
              </a:p>
              <a:p>
                <a:pPr marL="469900" indent="-457200">
                  <a:lnSpc>
                    <a:spcPct val="100000"/>
                  </a:lnSpc>
                  <a:spcBef>
                    <a:spcPts val="95"/>
                  </a:spcBef>
                  <a:buFont typeface="+mj-lt"/>
                  <a:buAutoNum type="arabicPeriod" startAt="2"/>
                </a:pPr>
                <a:r>
                  <a:rPr lang="it-IT" sz="2000" b="1" dirty="0" err="1">
                    <a:solidFill>
                      <a:schemeClr val="accent1"/>
                    </a:solidFill>
                    <a:latin typeface="+mn-lt"/>
                    <a:cs typeface="Calibri"/>
                  </a:rPr>
                  <a:t>Function</a:t>
                </a:r>
                <a:r>
                  <a:rPr lang="it-IT" sz="2000" b="1" dirty="0">
                    <a:solidFill>
                      <a:schemeClr val="accent1"/>
                    </a:solidFill>
                    <a:latin typeface="+mn-lt"/>
                    <a:cs typeface="Calibri"/>
                  </a:rPr>
                  <a:t> </a:t>
                </a:r>
                <a:r>
                  <a:rPr lang="it-IT" sz="2000" b="1" i="1" dirty="0" err="1">
                    <a:solidFill>
                      <a:schemeClr val="accent1"/>
                    </a:solidFill>
                    <a:latin typeface="+mn-lt"/>
                    <a:cs typeface="Calibri"/>
                  </a:rPr>
                  <a:t>Best_solutions</a:t>
                </a:r>
                <a:r>
                  <a:rPr lang="it-IT" sz="2000" i="1" dirty="0">
                    <a:solidFill>
                      <a:schemeClr val="tx1"/>
                    </a:solidFill>
                    <a:latin typeface="+mn-lt"/>
                    <a:cs typeface="Calibri"/>
                  </a:rPr>
                  <a:t>	</a:t>
                </a:r>
                <a:r>
                  <a:rPr lang="it-IT" sz="2000" dirty="0" err="1">
                    <a:solidFill>
                      <a:schemeClr val="tx1"/>
                    </a:solidFill>
                    <a:latin typeface="+mn-lt"/>
                    <a:cs typeface="Calibri"/>
                  </a:rPr>
                  <a:t>find</a:t>
                </a:r>
                <a:r>
                  <a:rPr lang="it-IT" sz="2000" b="1" dirty="0">
                    <a:solidFill>
                      <a:schemeClr val="tx1"/>
                    </a:solidFill>
                    <a:latin typeface="+mn-lt"/>
                    <a:cs typeface="Calibri"/>
                  </a:rPr>
                  <a:t> best </a:t>
                </a:r>
                <a:r>
                  <a:rPr lang="it-IT" sz="2000" b="1" dirty="0" err="1">
                    <a:solidFill>
                      <a:schemeClr val="tx1"/>
                    </a:solidFill>
                    <a:latin typeface="+mn-lt"/>
                    <a:cs typeface="Calibri"/>
                  </a:rPr>
                  <a:t>five</a:t>
                </a:r>
                <a:r>
                  <a:rPr lang="it-IT" sz="2000" b="1" dirty="0">
                    <a:solidFill>
                      <a:schemeClr val="tx1"/>
                    </a:solidFill>
                    <a:latin typeface="+mn-lt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000" b="0" i="0" smtClean="0">
                        <a:solidFill>
                          <a:schemeClr val="tx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it-IT" sz="2000" b="0" i="1" smtClean="0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𝑡𝑜𝑡</m:t>
                        </m:r>
                      </m:sub>
                    </m:sSub>
                    <m:r>
                      <a:rPr lang="it-IT" sz="2000" b="0" i="1" smtClean="0">
                        <a:solidFill>
                          <a:schemeClr val="tx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it-IT" sz="2000" dirty="0">
                    <a:solidFill>
                      <a:schemeClr val="tx1"/>
                    </a:solidFill>
                    <a:latin typeface="+mn-lt"/>
                    <a:cs typeface="Calibri"/>
                  </a:rPr>
                  <a:t>to </a:t>
                </a:r>
                <a:r>
                  <a:rPr lang="it-IT" sz="2000" dirty="0" err="1">
                    <a:solidFill>
                      <a:schemeClr val="tx1"/>
                    </a:solidFill>
                    <a:latin typeface="+mn-lt"/>
                    <a:cs typeface="Calibri"/>
                  </a:rPr>
                  <a:t>initialize</a:t>
                </a:r>
                <a:r>
                  <a:rPr lang="it-IT" sz="2000" dirty="0">
                    <a:solidFill>
                      <a:schemeClr val="tx1"/>
                    </a:solidFill>
                    <a:latin typeface="+mn-lt"/>
                    <a:cs typeface="Calibri"/>
                  </a:rPr>
                  <a:t> the </a:t>
                </a:r>
                <a:r>
                  <a:rPr lang="it-IT" sz="2000" dirty="0" err="1">
                    <a:solidFill>
                      <a:schemeClr val="tx1"/>
                    </a:solidFill>
                    <a:latin typeface="+mn-lt"/>
                    <a:cs typeface="Calibri"/>
                  </a:rPr>
                  <a:t>genetic</a:t>
                </a:r>
                <a:r>
                  <a:rPr lang="it-IT" sz="2000" dirty="0">
                    <a:solidFill>
                      <a:schemeClr val="tx1"/>
                    </a:solidFill>
                    <a:latin typeface="+mn-lt"/>
                    <a:cs typeface="Calibri"/>
                  </a:rPr>
                  <a:t> </a:t>
                </a:r>
                <a:r>
                  <a:rPr lang="it-IT" sz="2000" dirty="0" err="1">
                    <a:solidFill>
                      <a:schemeClr val="tx1"/>
                    </a:solidFill>
                    <a:latin typeface="+mn-lt"/>
                    <a:cs typeface="Calibri"/>
                  </a:rPr>
                  <a:t>algorithm</a:t>
                </a:r>
                <a:r>
                  <a:rPr lang="it-IT" sz="2000" i="1" dirty="0">
                    <a:solidFill>
                      <a:schemeClr val="tx1"/>
                    </a:solidFill>
                    <a:latin typeface="+mn-lt"/>
                    <a:cs typeface="Calibri"/>
                  </a:rPr>
                  <a:t> </a:t>
                </a:r>
              </a:p>
              <a:p>
                <a:pPr marL="457200" algn="just">
                  <a:lnSpc>
                    <a:spcPct val="107000"/>
                  </a:lnSpc>
                  <a:spcAft>
                    <a:spcPts val="800"/>
                  </a:spcAft>
                </a:pPr>
                <a:endParaRPr lang="en-US" b="1" dirty="0">
                  <a:solidFill>
                    <a:srgbClr val="2E74B5"/>
                  </a:solidFill>
                  <a:effectLst/>
                  <a:latin typeface="Cambria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algn="just">
                  <a:lnSpc>
                    <a:spcPct val="107000"/>
                  </a:lnSpc>
                  <a:spcAft>
                    <a:spcPts val="800"/>
                  </a:spcAft>
                </a:pPr>
                <a:endParaRPr lang="en-US" sz="1600" b="1" dirty="0">
                  <a:solidFill>
                    <a:srgbClr val="2E74B5"/>
                  </a:solidFill>
                  <a:effectLst/>
                  <a:latin typeface="Cambria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endParaRPr lang="it-IT" sz="2000" dirty="0">
                  <a:solidFill>
                    <a:schemeClr val="tx1"/>
                  </a:solidFill>
                  <a:latin typeface="+mn-lt"/>
                  <a:cs typeface="Calibri"/>
                </a:endParaRPr>
              </a:p>
              <a:p>
                <a:pPr marL="355600" indent="-342900">
                  <a:spcBef>
                    <a:spcPts val="95"/>
                  </a:spcBef>
                  <a:buFont typeface="+mj-lt"/>
                  <a:buAutoNum type="arabicPeriod" startAt="3"/>
                </a:pPr>
                <a:endParaRPr lang="it-IT" sz="1800" dirty="0">
                  <a:solidFill>
                    <a:schemeClr val="tx1"/>
                  </a:solidFill>
                  <a:latin typeface="+mn-lt"/>
                  <a:cs typeface="Calibri"/>
                </a:endParaRPr>
              </a:p>
              <a:p>
                <a:pPr marL="355600" indent="-342900">
                  <a:lnSpc>
                    <a:spcPct val="100000"/>
                  </a:lnSpc>
                  <a:spcBef>
                    <a:spcPts val="95"/>
                  </a:spcBef>
                  <a:buFont typeface="+mj-lt"/>
                  <a:buAutoNum type="arabicPeriod" startAt="3"/>
                </a:pPr>
                <a:endParaRPr lang="it-IT" dirty="0">
                  <a:solidFill>
                    <a:schemeClr val="tx1"/>
                  </a:solidFill>
                  <a:latin typeface="+mn-lt"/>
                  <a:cs typeface="Calibri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endParaRPr lang="it-IT" sz="2000" dirty="0">
                  <a:solidFill>
                    <a:schemeClr val="tx1"/>
                  </a:solidFill>
                  <a:latin typeface="+mn-lt"/>
                  <a:cs typeface="Calibri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endParaRPr lang="it-IT" sz="2000" dirty="0">
                  <a:solidFill>
                    <a:schemeClr val="tx1"/>
                  </a:solidFill>
                  <a:latin typeface="+mn-lt"/>
                  <a:cs typeface="Calibri"/>
                </a:endParaRPr>
              </a:p>
            </p:txBody>
          </p:sp>
        </mc:Choice>
        <mc:Fallback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00" y="675259"/>
                <a:ext cx="11538585" cy="7871835"/>
              </a:xfrm>
              <a:prstGeom prst="rect">
                <a:avLst/>
              </a:prstGeom>
              <a:blipFill>
                <a:blip r:embed="rId3"/>
                <a:stretch>
                  <a:fillRect l="-1373" t="-9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bject 3">
            <a:extLst>
              <a:ext uri="{FF2B5EF4-FFF2-40B4-BE49-F238E27FC236}">
                <a16:creationId xmlns:a16="http://schemas.microsoft.com/office/drawing/2014/main" id="{6D2059F1-62D9-C056-3830-109B75C4706E}"/>
              </a:ext>
            </a:extLst>
          </p:cNvPr>
          <p:cNvSpPr txBox="1"/>
          <p:nvPr/>
        </p:nvSpPr>
        <p:spPr>
          <a:xfrm>
            <a:off x="-213492" y="3643952"/>
            <a:ext cx="11538585" cy="10227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it-IT" sz="2400">
              <a:solidFill>
                <a:schemeClr val="tx1"/>
              </a:solidFill>
              <a:latin typeface="+mn-lt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it-IT" sz="2000">
              <a:solidFill>
                <a:schemeClr val="tx1"/>
              </a:solidFill>
              <a:latin typeface="+mn-lt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it-IT" sz="2000">
              <a:solidFill>
                <a:schemeClr val="tx1"/>
              </a:solidFill>
              <a:latin typeface="+mn-lt"/>
              <a:cs typeface="Calibri"/>
            </a:endParaRPr>
          </a:p>
        </p:txBody>
      </p: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2748DD4A-02E6-6F5D-8DC4-B292B01B457C}"/>
              </a:ext>
            </a:extLst>
          </p:cNvPr>
          <p:cNvSpPr/>
          <p:nvPr/>
        </p:nvSpPr>
        <p:spPr>
          <a:xfrm>
            <a:off x="4538382" y="2913661"/>
            <a:ext cx="603315" cy="8484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BCBBD69C-66F9-BEC1-427B-31BE3D027E89}"/>
              </a:ext>
            </a:extLst>
          </p:cNvPr>
          <p:cNvSpPr/>
          <p:nvPr/>
        </p:nvSpPr>
        <p:spPr>
          <a:xfrm>
            <a:off x="5475832" y="4079679"/>
            <a:ext cx="603315" cy="8484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AE2E030C-41FF-16D3-9020-0E3332E0D7C6}"/>
              </a:ext>
            </a:extLst>
          </p:cNvPr>
          <p:cNvSpPr/>
          <p:nvPr/>
        </p:nvSpPr>
        <p:spPr>
          <a:xfrm>
            <a:off x="6076446" y="4407686"/>
            <a:ext cx="603315" cy="8484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17BDB213-4AC8-D38A-34F1-6DCD0B949A98}"/>
              </a:ext>
            </a:extLst>
          </p:cNvPr>
          <p:cNvSpPr/>
          <p:nvPr/>
        </p:nvSpPr>
        <p:spPr>
          <a:xfrm>
            <a:off x="3378642" y="6053102"/>
            <a:ext cx="603315" cy="8484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50C5E166-ACAA-83F4-25A6-AF8EAD88A0C1}"/>
                  </a:ext>
                </a:extLst>
              </p:cNvPr>
              <p:cNvSpPr txBox="1"/>
              <p:nvPr/>
            </p:nvSpPr>
            <p:spPr>
              <a:xfrm>
                <a:off x="9799547" y="4435794"/>
                <a:ext cx="624979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𝑑𝑒𝑝</m:t>
                          </m:r>
                        </m:sub>
                      </m:sSub>
                    </m:oMath>
                  </m:oMathPara>
                </a14:m>
                <a:endParaRPr lang="it-IT" sz="240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50C5E166-ACAA-83F4-25A6-AF8EAD88A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9547" y="4435794"/>
                <a:ext cx="624979" cy="397866"/>
              </a:xfrm>
              <a:prstGeom prst="rect">
                <a:avLst/>
              </a:prstGeom>
              <a:blipFill>
                <a:blip r:embed="rId4"/>
                <a:stretch>
                  <a:fillRect l="-8824" r="-6863" b="-246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D606B44F-E304-890F-0D89-52D054104BE4}"/>
                  </a:ext>
                </a:extLst>
              </p:cNvPr>
              <p:cNvSpPr txBox="1"/>
              <p:nvPr/>
            </p:nvSpPr>
            <p:spPr>
              <a:xfrm>
                <a:off x="11185585" y="3107628"/>
                <a:ext cx="7277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𝑇𝑜𝐹</m:t>
                          </m:r>
                        </m:e>
                        <m:sub>
                          <m:r>
                            <a:rPr lang="it-IT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sz="240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D606B44F-E304-890F-0D89-52D054104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5585" y="3107628"/>
                <a:ext cx="727700" cy="369332"/>
              </a:xfrm>
              <a:prstGeom prst="rect">
                <a:avLst/>
              </a:prstGeom>
              <a:blipFill>
                <a:blip r:embed="rId5"/>
                <a:stretch>
                  <a:fillRect l="-9244" r="-3361" b="-1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Immagine 17">
            <a:extLst>
              <a:ext uri="{FF2B5EF4-FFF2-40B4-BE49-F238E27FC236}">
                <a16:creationId xmlns:a16="http://schemas.microsoft.com/office/drawing/2014/main" id="{9E8C1835-E2F3-FD02-3D2D-867465F459B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732" t="8836" r="15187" b="6603"/>
          <a:stretch/>
        </p:blipFill>
        <p:spPr>
          <a:xfrm>
            <a:off x="8409682" y="1962097"/>
            <a:ext cx="2676062" cy="247369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7998A165-5F44-4F3A-2421-7D6FF7CB1CEE}"/>
                  </a:ext>
                </a:extLst>
              </p:cNvPr>
              <p:cNvSpPr txBox="1"/>
              <p:nvPr/>
            </p:nvSpPr>
            <p:spPr>
              <a:xfrm>
                <a:off x="7779258" y="4066462"/>
                <a:ext cx="7205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𝑇𝑜𝐹</m:t>
                          </m:r>
                        </m:e>
                        <m:sub>
                          <m:r>
                            <a:rPr lang="it-IT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sz="240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7998A165-5F44-4F3A-2421-7D6FF7CB1C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9258" y="4066462"/>
                <a:ext cx="720582" cy="369332"/>
              </a:xfrm>
              <a:prstGeom prst="rect">
                <a:avLst/>
              </a:prstGeom>
              <a:blipFill>
                <a:blip r:embed="rId7"/>
                <a:stretch>
                  <a:fillRect l="-8475" r="-2542" b="-163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0718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/>
              <a:t>Interplanetary</a:t>
            </a:r>
            <a:r>
              <a:rPr spc="-105"/>
              <a:t> </a:t>
            </a:r>
            <a:r>
              <a:t>Explorer</a:t>
            </a:r>
            <a:r>
              <a:rPr spc="-65"/>
              <a:t> </a:t>
            </a:r>
            <a:r>
              <a:rPr spc="-10"/>
              <a:t>Mission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t>Academic</a:t>
            </a:r>
            <a:r>
              <a:rPr spc="-25"/>
              <a:t> </a:t>
            </a:r>
            <a:r>
              <a:t>year</a:t>
            </a:r>
            <a:r>
              <a:rPr spc="-45"/>
              <a:t> </a:t>
            </a:r>
            <a:r>
              <a:rPr spc="-10"/>
              <a:t>2023/24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it-IT" err="1"/>
              <a:t>Orbital</a:t>
            </a:r>
            <a:r>
              <a:rPr lang="it-IT"/>
              <a:t> </a:t>
            </a:r>
            <a:r>
              <a:rPr lang="it-IT" err="1"/>
              <a:t>mechanics</a:t>
            </a:r>
            <a:r>
              <a:rPr lang="it-IT"/>
              <a:t> - Project Group 2307</a:t>
            </a:r>
            <a:endParaRPr spc="-5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7</a:t>
            </a:fld>
            <a:endParaRPr spc="-25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object 3"/>
              <p:cNvSpPr txBox="1"/>
              <p:nvPr/>
            </p:nvSpPr>
            <p:spPr>
              <a:xfrm>
                <a:off x="374700" y="675259"/>
                <a:ext cx="11538585" cy="5780172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r>
                  <a:rPr lang="it-IT" sz="2200" dirty="0">
                    <a:solidFill>
                      <a:srgbClr val="004D99"/>
                    </a:solidFill>
                    <a:latin typeface="+mn-lt"/>
                    <a:cs typeface="Calibri"/>
                  </a:rPr>
                  <a:t>Preliminary </a:t>
                </a:r>
                <a:r>
                  <a:rPr lang="it-IT" sz="2200" dirty="0" err="1">
                    <a:solidFill>
                      <a:srgbClr val="004D99"/>
                    </a:solidFill>
                    <a:latin typeface="+mn-lt"/>
                    <a:cs typeface="Calibri"/>
                  </a:rPr>
                  <a:t>analysis</a:t>
                </a:r>
                <a:r>
                  <a:rPr lang="it-IT" sz="2200" dirty="0">
                    <a:solidFill>
                      <a:srgbClr val="004D99"/>
                    </a:solidFill>
                    <a:latin typeface="+mn-lt"/>
                    <a:cs typeface="Calibri"/>
                  </a:rPr>
                  <a:t> (2/2)</a:t>
                </a:r>
              </a:p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endParaRPr lang="it-IT" sz="2000" dirty="0">
                  <a:solidFill>
                    <a:srgbClr val="004D99"/>
                  </a:solidFill>
                  <a:latin typeface="+mn-lt"/>
                  <a:cs typeface="Calibri"/>
                </a:endParaRPr>
              </a:p>
              <a:p>
                <a:pPr marL="469900" indent="-457200">
                  <a:lnSpc>
                    <a:spcPct val="100000"/>
                  </a:lnSpc>
                  <a:spcBef>
                    <a:spcPts val="95"/>
                  </a:spcBef>
                  <a:buFont typeface="+mj-lt"/>
                  <a:buAutoNum type="arabicPeriod" startAt="3"/>
                </a:pPr>
                <a:r>
                  <a:rPr lang="it-IT" sz="2000" b="1" dirty="0">
                    <a:solidFill>
                      <a:schemeClr val="accent1"/>
                    </a:solidFill>
                    <a:latin typeface="+mn-lt"/>
                    <a:cs typeface="Calibri"/>
                  </a:rPr>
                  <a:t>Analysis of the </a:t>
                </a:r>
                <a:r>
                  <a:rPr lang="it-IT" sz="2000" b="1" dirty="0" err="1">
                    <a:solidFill>
                      <a:schemeClr val="accent1"/>
                    </a:solidFill>
                    <a:latin typeface="+mn-lt"/>
                    <a:cs typeface="Calibri"/>
                  </a:rPr>
                  <a:t>results</a:t>
                </a:r>
                <a:r>
                  <a:rPr lang="it-IT" sz="2000" dirty="0">
                    <a:solidFill>
                      <a:schemeClr val="tx1"/>
                    </a:solidFill>
                    <a:latin typeface="+mn-lt"/>
                    <a:cs typeface="Calibri"/>
                  </a:rPr>
                  <a:t>               </a:t>
                </a:r>
                <a:r>
                  <a:rPr lang="it-IT" sz="2000" dirty="0" err="1">
                    <a:solidFill>
                      <a:schemeClr val="tx1"/>
                    </a:solidFill>
                    <a:latin typeface="+mn-lt"/>
                    <a:cs typeface="Calibri"/>
                  </a:rPr>
                  <a:t>Exponential</a:t>
                </a:r>
                <a:r>
                  <a:rPr lang="it-IT" sz="2000" dirty="0">
                    <a:solidFill>
                      <a:schemeClr val="tx1"/>
                    </a:solidFill>
                    <a:latin typeface="+mn-lt"/>
                    <a:cs typeface="Calibri"/>
                  </a:rPr>
                  <a:t> </a:t>
                </a:r>
                <a:r>
                  <a:rPr lang="it-IT" sz="2000" dirty="0" err="1">
                    <a:solidFill>
                      <a:schemeClr val="tx1"/>
                    </a:solidFill>
                    <a:latin typeface="+mn-lt"/>
                    <a:cs typeface="Calibri"/>
                  </a:rPr>
                  <a:t>growth</a:t>
                </a:r>
                <a:r>
                  <a:rPr lang="it-IT" sz="2000" dirty="0">
                    <a:solidFill>
                      <a:schemeClr val="tx1"/>
                    </a:solidFill>
                    <a:latin typeface="+mn-lt"/>
                    <a:cs typeface="Calibri"/>
                  </a:rPr>
                  <a:t> of the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2000" smtClean="0">
                        <a:latin typeface="+mn-lt"/>
                      </a:rPr>
                      <m:t>Δ</m:t>
                    </m:r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</m:oMath>
                </a14:m>
                <a:r>
                  <a:rPr lang="it-IT" sz="2000" dirty="0">
                    <a:solidFill>
                      <a:schemeClr val="tx1"/>
                    </a:solidFill>
                    <a:latin typeface="+mn-lt"/>
                    <a:cs typeface="Calibri"/>
                  </a:rPr>
                  <a:t> </a:t>
                </a:r>
                <a:r>
                  <a:rPr lang="it-IT" sz="2000" dirty="0" err="1">
                    <a:solidFill>
                      <a:schemeClr val="tx1"/>
                    </a:solidFill>
                    <a:latin typeface="+mn-lt"/>
                    <a:cs typeface="Calibri"/>
                  </a:rPr>
                  <a:t>followings</a:t>
                </a:r>
                <a:r>
                  <a:rPr lang="it-IT" sz="2000" dirty="0">
                    <a:solidFill>
                      <a:schemeClr val="tx1"/>
                    </a:solidFill>
                    <a:latin typeface="+mn-lt"/>
                    <a:cs typeface="Calibri"/>
                  </a:rPr>
                  <a:t> </a:t>
                </a:r>
                <a:r>
                  <a:rPr lang="it-IT" sz="2000" dirty="0" err="1">
                    <a:solidFill>
                      <a:schemeClr val="tx1"/>
                    </a:solidFill>
                    <a:latin typeface="+mn-lt"/>
                    <a:cs typeface="Calibri"/>
                  </a:rPr>
                  <a:t>ToF</a:t>
                </a:r>
                <a:endParaRPr lang="it-IT" sz="2000" dirty="0">
                  <a:solidFill>
                    <a:schemeClr val="tx1"/>
                  </a:solidFill>
                  <a:latin typeface="+mn-lt"/>
                  <a:cs typeface="Calibri"/>
                </a:endParaRPr>
              </a:p>
              <a:p>
                <a:pPr marL="355600" indent="-342900">
                  <a:lnSpc>
                    <a:spcPct val="100000"/>
                  </a:lnSpc>
                  <a:spcBef>
                    <a:spcPts val="95"/>
                  </a:spcBef>
                  <a:buFont typeface="+mj-lt"/>
                  <a:buAutoNum type="arabicPeriod" startAt="3"/>
                </a:pPr>
                <a:endParaRPr lang="it-IT" sz="2000" dirty="0">
                  <a:solidFill>
                    <a:schemeClr val="tx1"/>
                  </a:solidFill>
                  <a:latin typeface="+mn-lt"/>
                  <a:cs typeface="Calibri"/>
                </a:endParaRPr>
              </a:p>
              <a:p>
                <a:pPr marL="298450" lvl="5" indent="-285750">
                  <a:spcBef>
                    <a:spcPts val="95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it-IT" sz="2000" dirty="0">
                    <a:solidFill>
                      <a:schemeClr val="tx1"/>
                    </a:solidFill>
                    <a:cs typeface="Calibri"/>
                  </a:rPr>
                  <a:t>Earth-Venus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  <m:r>
                          <a:rPr lang="it-IT" sz="20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𝑜𝐹</m:t>
                        </m:r>
                      </m:e>
                      <m:sub>
                        <m:r>
                          <a:rPr lang="it-IT" sz="20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  <m:r>
                          <a:rPr lang="it-IT" sz="20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it-IT" sz="20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sub>
                    </m:sSub>
                    <m:r>
                      <a:rPr lang="it-IT" sz="20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&lt;50 </m:t>
                    </m:r>
                    <m:r>
                      <a:rPr lang="it-IT" sz="20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𝑑𝑎𝑦</m:t>
                    </m:r>
                    <m:r>
                      <a:rPr lang="it-IT" sz="20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 </m:t>
                    </m:r>
                    <m:r>
                      <a:rPr lang="it-IT" sz="20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it-IT" sz="20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</m:t>
                    </m:r>
                    <m:sSub>
                      <m:sSubPr>
                        <m:ctrlPr>
                          <a:rPr lang="it-IT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  <m:r>
                          <a:rPr lang="it-IT" sz="20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𝑜𝐹</m:t>
                        </m:r>
                      </m:e>
                      <m:sub>
                        <m:r>
                          <a:rPr lang="it-IT" sz="20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  <m:r>
                          <a:rPr lang="it-IT" sz="20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it-IT" sz="20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sub>
                    </m:sSub>
                    <m:r>
                      <a:rPr lang="it-IT" sz="20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&gt;300 </m:t>
                    </m:r>
                    <m:r>
                      <a:rPr lang="it-IT" sz="20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𝑑𝑎𝑦</m:t>
                    </m:r>
                  </m:oMath>
                </a14:m>
                <a:endParaRPr lang="it-IT" sz="2000" dirty="0">
                  <a:solidFill>
                    <a:schemeClr val="tx1"/>
                  </a:solidFill>
                  <a:cs typeface="Calibri"/>
                </a:endParaRPr>
              </a:p>
              <a:p>
                <a:pPr marL="298450" lvl="5" indent="-285750">
                  <a:spcBef>
                    <a:spcPts val="95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it-IT" sz="2000" dirty="0">
                  <a:solidFill>
                    <a:schemeClr val="tx1"/>
                  </a:solidFill>
                  <a:cs typeface="Calibri"/>
                </a:endParaRPr>
              </a:p>
              <a:p>
                <a:pPr marL="298450" lvl="5" indent="-285750">
                  <a:spcBef>
                    <a:spcPts val="95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it-IT" sz="2000" dirty="0">
                    <a:solidFill>
                      <a:schemeClr val="tx1"/>
                    </a:solidFill>
                    <a:cs typeface="Calibri"/>
                  </a:rPr>
                  <a:t>Venus-Mercury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effectLst/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it-IT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  <m:r>
                          <a:rPr lang="it-IT" sz="20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𝑜𝐹</m:t>
                        </m:r>
                      </m:e>
                      <m:sub>
                        <m:r>
                          <a:rPr lang="it-IT" sz="20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  <m:r>
                          <a:rPr lang="it-IT" sz="20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it-IT" sz="20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  <m:r>
                      <a:rPr lang="it-IT" sz="20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&lt;20 </m:t>
                    </m:r>
                    <m:r>
                      <a:rPr lang="it-IT" sz="20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𝑑𝑎𝑦</m:t>
                    </m:r>
                    <m:r>
                      <a:rPr lang="it-IT" sz="20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 </m:t>
                    </m:r>
                    <m:r>
                      <a:rPr lang="it-IT" sz="20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it-IT" sz="20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</m:t>
                    </m:r>
                    <m:sSub>
                      <m:sSubPr>
                        <m:ctrlPr>
                          <a:rPr lang="it-IT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  <m:r>
                          <a:rPr lang="it-IT" sz="20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𝑜𝐹</m:t>
                        </m:r>
                      </m:e>
                      <m:sub>
                        <m:r>
                          <a:rPr lang="it-IT" sz="20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  <m:r>
                          <a:rPr lang="it-IT" sz="20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it-IT" sz="20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  <m:r>
                      <a:rPr lang="it-IT" sz="20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&gt;200 </m:t>
                    </m:r>
                    <m:r>
                      <a:rPr lang="it-IT" sz="20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𝑑𝑎𝑦</m:t>
                    </m:r>
                  </m:oMath>
                </a14:m>
                <a:endParaRPr lang="it-IT" sz="2000" dirty="0">
                  <a:solidFill>
                    <a:schemeClr val="tx1"/>
                  </a:solidFill>
                  <a:cs typeface="Calibri"/>
                </a:endParaRPr>
              </a:p>
              <a:p>
                <a:pPr marL="298450" lvl="5" indent="-285750">
                  <a:spcBef>
                    <a:spcPts val="95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it-IT" sz="2000" dirty="0">
                  <a:solidFill>
                    <a:schemeClr val="tx1"/>
                  </a:solidFill>
                  <a:latin typeface="+mn-lt"/>
                  <a:cs typeface="Calibri"/>
                </a:endParaRPr>
              </a:p>
              <a:p>
                <a:pPr marL="298450" lvl="5" indent="-285750">
                  <a:spcBef>
                    <a:spcPts val="95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it-IT" sz="2000" dirty="0">
                  <a:solidFill>
                    <a:schemeClr val="tx1"/>
                  </a:solidFill>
                  <a:latin typeface="+mn-lt"/>
                  <a:cs typeface="Calibri"/>
                </a:endParaRPr>
              </a:p>
              <a:p>
                <a:pPr marL="355600" indent="-342900">
                  <a:spcBef>
                    <a:spcPts val="95"/>
                  </a:spcBef>
                  <a:buFont typeface="+mj-lt"/>
                  <a:buAutoNum type="arabicPeriod" startAt="3"/>
                </a:pPr>
                <a:r>
                  <a:rPr lang="it-IT" sz="2000" b="1" dirty="0" err="1">
                    <a:solidFill>
                      <a:schemeClr val="accent1"/>
                    </a:solidFill>
                    <a:latin typeface="+mn-lt"/>
                    <a:cs typeface="Calibri"/>
                  </a:rPr>
                  <a:t>Conclusions</a:t>
                </a:r>
                <a:r>
                  <a:rPr lang="it-IT" sz="2000" dirty="0">
                    <a:solidFill>
                      <a:schemeClr val="tx1"/>
                    </a:solidFill>
                    <a:latin typeface="+mn-lt"/>
                    <a:cs typeface="Calibri"/>
                  </a:rPr>
                  <a:t> 	          Choice of </a:t>
                </a:r>
                <a:r>
                  <a:rPr lang="it-IT" sz="2000" dirty="0" err="1">
                    <a:solidFill>
                      <a:schemeClr val="tx1"/>
                    </a:solidFill>
                    <a:latin typeface="+mn-lt"/>
                    <a:cs typeface="Calibri"/>
                  </a:rPr>
                  <a:t>ToF</a:t>
                </a:r>
                <a:r>
                  <a:rPr lang="it-IT" sz="2000" dirty="0">
                    <a:solidFill>
                      <a:schemeClr val="tx1"/>
                    </a:solidFill>
                    <a:latin typeface="+mn-lt"/>
                    <a:cs typeface="Calibri"/>
                  </a:rPr>
                  <a:t> </a:t>
                </a:r>
                <a:r>
                  <a:rPr lang="it-IT" sz="2000" dirty="0" err="1">
                    <a:solidFill>
                      <a:schemeClr val="tx1"/>
                    </a:solidFill>
                    <a:latin typeface="+mn-lt"/>
                    <a:cs typeface="Calibri"/>
                  </a:rPr>
                  <a:t>intervals</a:t>
                </a:r>
                <a:r>
                  <a:rPr lang="it-IT" sz="2000" dirty="0">
                    <a:solidFill>
                      <a:schemeClr val="tx1"/>
                    </a:solidFill>
                    <a:latin typeface="+mn-lt"/>
                    <a:cs typeface="Calibri"/>
                  </a:rPr>
                  <a:t> for the Lambert </a:t>
                </a:r>
                <a:r>
                  <a:rPr lang="it-IT" sz="2000" dirty="0" err="1">
                    <a:solidFill>
                      <a:schemeClr val="tx1"/>
                    </a:solidFill>
                    <a:latin typeface="+mn-lt"/>
                    <a:cs typeface="Calibri"/>
                  </a:rPr>
                  <a:t>arcs</a:t>
                </a:r>
                <a:endParaRPr lang="it-IT" sz="2000" dirty="0">
                  <a:solidFill>
                    <a:schemeClr val="tx1"/>
                  </a:solidFill>
                  <a:latin typeface="+mn-lt"/>
                  <a:cs typeface="Calibri"/>
                </a:endParaRPr>
              </a:p>
              <a:p>
                <a:pPr marL="355600" indent="-342900">
                  <a:spcBef>
                    <a:spcPts val="95"/>
                  </a:spcBef>
                  <a:buFont typeface="+mj-lt"/>
                  <a:buAutoNum type="arabicPeriod" startAt="3"/>
                </a:pPr>
                <a:endParaRPr lang="it-IT" sz="2000" dirty="0">
                  <a:solidFill>
                    <a:schemeClr val="tx1"/>
                  </a:solidFill>
                  <a:latin typeface="+mn-lt"/>
                  <a:cs typeface="Calibri"/>
                </a:endParaRPr>
              </a:p>
              <a:p>
                <a:pPr marL="298450" lvl="5" indent="-285750">
                  <a:spcBef>
                    <a:spcPts val="95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it-IT" sz="2000" dirty="0">
                    <a:solidFill>
                      <a:schemeClr val="tx1"/>
                    </a:solidFill>
                    <a:cs typeface="Calibri"/>
                  </a:rPr>
                  <a:t>Earth-Venus         </a:t>
                </a:r>
                <a14:m>
                  <m:oMath xmlns:m="http://schemas.openxmlformats.org/officeDocument/2006/math">
                    <m:r>
                      <a:rPr lang="it-IT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</m:t>
                    </m:r>
                    <m:r>
                      <a:rPr lang="it-IT" sz="20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0 </m:t>
                    </m:r>
                    <m:r>
                      <a:rPr lang="it-IT" sz="20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𝑑𝑎𝑦</m:t>
                    </m:r>
                    <m:r>
                      <a:rPr lang="it-IT" sz="20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it-IT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  <m:r>
                          <a:rPr lang="it-IT" sz="20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𝑜𝐹</m:t>
                        </m:r>
                      </m:e>
                      <m:sub>
                        <m:r>
                          <a:rPr lang="it-IT" sz="20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  <m:r>
                          <a:rPr lang="it-IT" sz="20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it-IT" sz="20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sub>
                    </m:sSub>
                    <m:r>
                      <a:rPr lang="it-IT" sz="20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&lt;300 </m:t>
                    </m:r>
                    <m:r>
                      <a:rPr lang="it-IT" sz="20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𝑑𝑎𝑦</m:t>
                    </m:r>
                  </m:oMath>
                </a14:m>
                <a:endParaRPr lang="it-IT" sz="2000" dirty="0">
                  <a:solidFill>
                    <a:schemeClr val="tx1"/>
                  </a:solidFill>
                  <a:cs typeface="Calibri"/>
                </a:endParaRPr>
              </a:p>
              <a:p>
                <a:pPr marL="298450" lvl="5" indent="-285750">
                  <a:spcBef>
                    <a:spcPts val="95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it-IT" sz="2000" dirty="0">
                  <a:solidFill>
                    <a:schemeClr val="tx1"/>
                  </a:solidFill>
                  <a:cs typeface="Calibri"/>
                </a:endParaRPr>
              </a:p>
              <a:p>
                <a:pPr marL="298450" lvl="5" indent="-285750">
                  <a:spcBef>
                    <a:spcPts val="95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it-IT" sz="2000" dirty="0">
                    <a:solidFill>
                      <a:schemeClr val="tx1"/>
                    </a:solidFill>
                    <a:cs typeface="Calibri"/>
                  </a:rPr>
                  <a:t>Venus-Mercury   </a:t>
                </a:r>
                <a14:m>
                  <m:oMath xmlns:m="http://schemas.openxmlformats.org/officeDocument/2006/math">
                    <m:r>
                      <a:rPr lang="it-IT" sz="2000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it-IT" sz="20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20 </m:t>
                    </m:r>
                    <m:r>
                      <a:rPr lang="it-IT" sz="20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𝑑𝑎𝑦</m:t>
                    </m:r>
                    <m:r>
                      <a:rPr lang="it-IT" sz="20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it-IT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  <m:r>
                          <a:rPr lang="it-IT" sz="20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𝑜𝐹</m:t>
                        </m:r>
                      </m:e>
                      <m:sub>
                        <m:r>
                          <a:rPr lang="it-IT" sz="20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  <m:r>
                          <a:rPr lang="it-IT" sz="20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it-IT" sz="20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  <m:r>
                      <a:rPr lang="it-IT" sz="20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&gt;200 </m:t>
                    </m:r>
                    <m:r>
                      <a:rPr lang="it-IT" sz="20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𝑑𝑎𝑦</m:t>
                    </m:r>
                  </m:oMath>
                </a14:m>
                <a:endParaRPr lang="it-IT" sz="2000" dirty="0">
                  <a:solidFill>
                    <a:schemeClr val="tx1"/>
                  </a:solidFill>
                  <a:cs typeface="Calibri"/>
                </a:endParaRPr>
              </a:p>
              <a:p>
                <a:pPr marL="355600" indent="-342900">
                  <a:spcBef>
                    <a:spcPts val="95"/>
                  </a:spcBef>
                  <a:buFont typeface="+mj-lt"/>
                  <a:buAutoNum type="arabicPeriod" startAt="3"/>
                </a:pPr>
                <a:endParaRPr lang="it-IT" sz="1800" dirty="0">
                  <a:solidFill>
                    <a:schemeClr val="tx1"/>
                  </a:solidFill>
                  <a:latin typeface="+mn-lt"/>
                  <a:cs typeface="Calibri"/>
                </a:endParaRPr>
              </a:p>
              <a:p>
                <a:pPr marL="355600" indent="-342900">
                  <a:lnSpc>
                    <a:spcPct val="100000"/>
                  </a:lnSpc>
                  <a:spcBef>
                    <a:spcPts val="95"/>
                  </a:spcBef>
                  <a:buFont typeface="+mj-lt"/>
                  <a:buAutoNum type="arabicPeriod" startAt="3"/>
                </a:pPr>
                <a:endParaRPr lang="it-IT" dirty="0">
                  <a:solidFill>
                    <a:schemeClr val="tx1"/>
                  </a:solidFill>
                  <a:latin typeface="+mn-lt"/>
                  <a:cs typeface="Calibri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endParaRPr lang="it-IT" sz="2000" dirty="0">
                  <a:solidFill>
                    <a:schemeClr val="tx1"/>
                  </a:solidFill>
                  <a:latin typeface="+mn-lt"/>
                  <a:cs typeface="Calibri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endParaRPr lang="it-IT" sz="2000" dirty="0">
                  <a:solidFill>
                    <a:schemeClr val="tx1"/>
                  </a:solidFill>
                  <a:latin typeface="+mn-lt"/>
                  <a:cs typeface="Calibri"/>
                </a:endParaRPr>
              </a:p>
            </p:txBody>
          </p:sp>
        </mc:Choice>
        <mc:Fallback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00" y="675259"/>
                <a:ext cx="11538585" cy="5780172"/>
              </a:xfrm>
              <a:prstGeom prst="rect">
                <a:avLst/>
              </a:prstGeom>
              <a:blipFill>
                <a:blip r:embed="rId2"/>
                <a:stretch>
                  <a:fillRect l="-1373" t="-12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bject 3">
            <a:extLst>
              <a:ext uri="{FF2B5EF4-FFF2-40B4-BE49-F238E27FC236}">
                <a16:creationId xmlns:a16="http://schemas.microsoft.com/office/drawing/2014/main" id="{6D2059F1-62D9-C056-3830-109B75C4706E}"/>
              </a:ext>
            </a:extLst>
          </p:cNvPr>
          <p:cNvSpPr txBox="1"/>
          <p:nvPr/>
        </p:nvSpPr>
        <p:spPr>
          <a:xfrm>
            <a:off x="-1139327" y="1611863"/>
            <a:ext cx="11538585" cy="10227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it-IT" sz="2400">
              <a:solidFill>
                <a:schemeClr val="tx1"/>
              </a:solidFill>
              <a:latin typeface="+mn-lt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it-IT" sz="2000">
              <a:solidFill>
                <a:schemeClr val="tx1"/>
              </a:solidFill>
              <a:latin typeface="+mn-lt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it-IT" sz="2000">
              <a:solidFill>
                <a:schemeClr val="tx1"/>
              </a:solidFill>
              <a:latin typeface="+mn-lt"/>
              <a:cs typeface="Calibri"/>
            </a:endParaRPr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6F151622-CFD3-0C72-2153-26DB45230142}"/>
              </a:ext>
            </a:extLst>
          </p:cNvPr>
          <p:cNvSpPr/>
          <p:nvPr/>
        </p:nvSpPr>
        <p:spPr>
          <a:xfrm>
            <a:off x="3271589" y="1475699"/>
            <a:ext cx="603315" cy="8484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A37224AA-B9FB-A9C3-53C7-D15707AE6319}"/>
              </a:ext>
            </a:extLst>
          </p:cNvPr>
          <p:cNvSpPr/>
          <p:nvPr/>
        </p:nvSpPr>
        <p:spPr>
          <a:xfrm>
            <a:off x="2082207" y="3713118"/>
            <a:ext cx="603315" cy="8484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548F7F9B-9A28-7B76-B970-9F252FC1EE4B}"/>
                  </a:ext>
                </a:extLst>
              </p:cNvPr>
              <p:cNvSpPr txBox="1"/>
              <p:nvPr/>
            </p:nvSpPr>
            <p:spPr>
              <a:xfrm>
                <a:off x="7654800" y="4435182"/>
                <a:ext cx="7205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𝑇𝑜𝐹</m:t>
                          </m:r>
                        </m:e>
                        <m:sub>
                          <m:r>
                            <a:rPr lang="it-IT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sz="24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548F7F9B-9A28-7B76-B970-9F252FC1E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800" y="4435182"/>
                <a:ext cx="720582" cy="369332"/>
              </a:xfrm>
              <a:prstGeom prst="rect">
                <a:avLst/>
              </a:prstGeom>
              <a:blipFill>
                <a:blip r:embed="rId3"/>
                <a:stretch>
                  <a:fillRect l="-9322" r="-2542" b="-1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EEDD3A85-C853-D562-A954-696E3B958D91}"/>
                  </a:ext>
                </a:extLst>
              </p:cNvPr>
              <p:cNvSpPr txBox="1"/>
              <p:nvPr/>
            </p:nvSpPr>
            <p:spPr>
              <a:xfrm>
                <a:off x="9622892" y="4812975"/>
                <a:ext cx="624979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𝑑𝑒𝑝</m:t>
                          </m:r>
                        </m:sub>
                      </m:sSub>
                    </m:oMath>
                  </m:oMathPara>
                </a14:m>
                <a:endParaRPr lang="it-IT" sz="24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EEDD3A85-C853-D562-A954-696E3B958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2892" y="4812975"/>
                <a:ext cx="624979" cy="397866"/>
              </a:xfrm>
              <a:prstGeom prst="rect">
                <a:avLst/>
              </a:prstGeom>
              <a:blipFill>
                <a:blip r:embed="rId4"/>
                <a:stretch>
                  <a:fillRect l="-8824" r="-6863" b="-246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ECA22182-81B7-3250-3FCC-E8C9F9AE401B}"/>
                  </a:ext>
                </a:extLst>
              </p:cNvPr>
              <p:cNvSpPr txBox="1"/>
              <p:nvPr/>
            </p:nvSpPr>
            <p:spPr>
              <a:xfrm>
                <a:off x="11154463" y="3317437"/>
                <a:ext cx="7277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𝑇𝑜𝐹</m:t>
                          </m:r>
                        </m:e>
                        <m:sub>
                          <m:r>
                            <a:rPr lang="it-IT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sz="24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ECA22182-81B7-3250-3FCC-E8C9F9AE4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4463" y="3317437"/>
                <a:ext cx="727700" cy="369332"/>
              </a:xfrm>
              <a:prstGeom prst="rect">
                <a:avLst/>
              </a:prstGeom>
              <a:blipFill>
                <a:blip r:embed="rId5"/>
                <a:stretch>
                  <a:fillRect l="-9244" r="-3361" b="-163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EDF1858A-A6FE-9C2B-C1F7-605E55215D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5382" y="2246785"/>
            <a:ext cx="2652336" cy="251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07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/>
              <a:t>Interplanetary</a:t>
            </a:r>
            <a:r>
              <a:rPr spc="-105"/>
              <a:t> </a:t>
            </a:r>
            <a:r>
              <a:t>Explorer</a:t>
            </a:r>
            <a:r>
              <a:rPr spc="-65"/>
              <a:t> </a:t>
            </a:r>
            <a:r>
              <a:rPr spc="-10"/>
              <a:t>Mission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t>Academic</a:t>
            </a:r>
            <a:r>
              <a:rPr spc="-25"/>
              <a:t> </a:t>
            </a:r>
            <a:r>
              <a:t>year</a:t>
            </a:r>
            <a:r>
              <a:rPr spc="-45"/>
              <a:t> </a:t>
            </a:r>
            <a:r>
              <a:rPr spc="-10"/>
              <a:t>2023/24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it-IT"/>
              <a:t>Orbital mechanics - Project Group 2307</a:t>
            </a:r>
            <a:endParaRPr spc="-5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8</a:t>
            </a:fld>
            <a:endParaRPr spc="-25"/>
          </a:p>
        </p:txBody>
      </p:sp>
      <p:sp>
        <p:nvSpPr>
          <p:cNvPr id="3" name="object 3"/>
          <p:cNvSpPr txBox="1"/>
          <p:nvPr/>
        </p:nvSpPr>
        <p:spPr>
          <a:xfrm>
            <a:off x="309350" y="685862"/>
            <a:ext cx="5858451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200" dirty="0" err="1">
                <a:solidFill>
                  <a:srgbClr val="004D99"/>
                </a:solidFill>
                <a:latin typeface="Calibri"/>
                <a:cs typeface="Calibri"/>
              </a:rPr>
              <a:t>Genetic</a:t>
            </a:r>
            <a:r>
              <a:rPr lang="it-IT" sz="2200" dirty="0">
                <a:solidFill>
                  <a:srgbClr val="004D99"/>
                </a:solidFill>
                <a:latin typeface="Calibri"/>
                <a:cs typeface="Calibri"/>
              </a:rPr>
              <a:t> </a:t>
            </a:r>
            <a:r>
              <a:rPr lang="it-IT" sz="2200" dirty="0" err="1">
                <a:solidFill>
                  <a:srgbClr val="004D99"/>
                </a:solidFill>
                <a:latin typeface="Calibri"/>
                <a:cs typeface="Calibri"/>
              </a:rPr>
              <a:t>Algorithm</a:t>
            </a:r>
            <a:r>
              <a:rPr lang="it-IT" sz="2200" dirty="0">
                <a:solidFill>
                  <a:srgbClr val="004D99"/>
                </a:solidFill>
                <a:latin typeface="Calibri"/>
                <a:cs typeface="Calibri"/>
              </a:rPr>
              <a:t> (1/3) - </a:t>
            </a:r>
            <a:r>
              <a:rPr lang="it-IT" sz="2200" dirty="0" err="1">
                <a:solidFill>
                  <a:srgbClr val="004D99"/>
                </a:solidFill>
                <a:latin typeface="Calibri"/>
                <a:cs typeface="Calibri"/>
              </a:rPr>
              <a:t>Algorithm</a:t>
            </a:r>
            <a:r>
              <a:rPr lang="it-IT" sz="2200" dirty="0">
                <a:solidFill>
                  <a:srgbClr val="004D99"/>
                </a:solidFill>
                <a:latin typeface="Calibri"/>
                <a:cs typeface="Calibri"/>
              </a:rPr>
              <a:t> </a:t>
            </a:r>
            <a:r>
              <a:rPr lang="it-IT" sz="2200" dirty="0" err="1">
                <a:solidFill>
                  <a:srgbClr val="004D99"/>
                </a:solidFill>
                <a:latin typeface="Calibri"/>
                <a:cs typeface="Calibri"/>
              </a:rPr>
              <a:t>description</a:t>
            </a:r>
            <a:endParaRPr sz="2200" dirty="0">
              <a:latin typeface="Calibri"/>
              <a:cs typeface="Calibri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D66BECE-F82E-F13B-5DE9-20FCC9489166}"/>
              </a:ext>
            </a:extLst>
          </p:cNvPr>
          <p:cNvGrpSpPr/>
          <p:nvPr/>
        </p:nvGrpSpPr>
        <p:grpSpPr>
          <a:xfrm>
            <a:off x="7028323" y="621988"/>
            <a:ext cx="3767898" cy="5355313"/>
            <a:chOff x="7543800" y="773602"/>
            <a:chExt cx="2853498" cy="4968986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658FBF0-0E75-E2CE-2794-6E8329C8EA58}"/>
                </a:ext>
              </a:extLst>
            </p:cNvPr>
            <p:cNvSpPr/>
            <p:nvPr/>
          </p:nvSpPr>
          <p:spPr>
            <a:xfrm>
              <a:off x="8949498" y="773602"/>
              <a:ext cx="838200" cy="350737"/>
            </a:xfrm>
            <a:prstGeom prst="round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600" b="1" i="1">
                  <a:solidFill>
                    <a:schemeClr val="tx2"/>
                  </a:solidFill>
                </a:rPr>
                <a:t>Start</a:t>
              </a:r>
              <a:endParaRPr lang="en-GB" sz="1600" b="1" i="1">
                <a:solidFill>
                  <a:schemeClr val="tx2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778E421-4A82-1134-982B-DBCA009573F5}"/>
                </a:ext>
              </a:extLst>
            </p:cNvPr>
            <p:cNvSpPr/>
            <p:nvPr/>
          </p:nvSpPr>
          <p:spPr>
            <a:xfrm>
              <a:off x="8339898" y="1371600"/>
              <a:ext cx="2057400" cy="35073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600" b="1" err="1"/>
                <a:t>Initialization</a:t>
              </a:r>
              <a:endParaRPr lang="en-GB" sz="1600" b="1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2CD74DE-622C-96F7-0EFE-8C66CDD32402}"/>
                </a:ext>
              </a:extLst>
            </p:cNvPr>
            <p:cNvSpPr/>
            <p:nvPr/>
          </p:nvSpPr>
          <p:spPr>
            <a:xfrm>
              <a:off x="8339898" y="1978525"/>
              <a:ext cx="2057400" cy="35073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600" b="1" i="1">
                  <a:solidFill>
                    <a:schemeClr val="tx2"/>
                  </a:solidFill>
                </a:rPr>
                <a:t>Fitness </a:t>
              </a:r>
              <a:r>
                <a:rPr lang="it-IT" sz="1600" b="1" i="1" err="1">
                  <a:solidFill>
                    <a:schemeClr val="tx2"/>
                  </a:solidFill>
                </a:rPr>
                <a:t>function</a:t>
              </a:r>
              <a:endParaRPr lang="en-GB" sz="1600" b="1" i="1">
                <a:solidFill>
                  <a:schemeClr val="tx2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037239C-F1CA-BD2D-DA2C-BAC386A7CA37}"/>
                </a:ext>
              </a:extLst>
            </p:cNvPr>
            <p:cNvCxnSpPr>
              <a:stCxn id="9" idx="2"/>
              <a:endCxn id="15" idx="0"/>
            </p:cNvCxnSpPr>
            <p:nvPr/>
          </p:nvCxnSpPr>
          <p:spPr>
            <a:xfrm>
              <a:off x="9368598" y="1722337"/>
              <a:ext cx="0" cy="25618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F6D0A49-6736-667D-6AAC-D3FFCEC9EC02}"/>
                </a:ext>
              </a:extLst>
            </p:cNvPr>
            <p:cNvCxnSpPr/>
            <p:nvPr/>
          </p:nvCxnSpPr>
          <p:spPr>
            <a:xfrm>
              <a:off x="9372600" y="1115412"/>
              <a:ext cx="0" cy="25618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F8C3DD4-917D-5D0B-E32A-A8415F61DEAC}"/>
                </a:ext>
              </a:extLst>
            </p:cNvPr>
            <p:cNvSpPr/>
            <p:nvPr/>
          </p:nvSpPr>
          <p:spPr>
            <a:xfrm>
              <a:off x="8339898" y="2585450"/>
              <a:ext cx="2057400" cy="35073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600" b="1" i="1" err="1">
                  <a:solidFill>
                    <a:schemeClr val="tx2"/>
                  </a:solidFill>
                </a:rPr>
                <a:t>Selection</a:t>
              </a:r>
              <a:endParaRPr lang="en-GB" sz="1600" b="1" i="1">
                <a:solidFill>
                  <a:schemeClr val="tx2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9FBCCFA-592F-0566-AA78-819866A51B46}"/>
                </a:ext>
              </a:extLst>
            </p:cNvPr>
            <p:cNvCxnSpPr>
              <a:endCxn id="22" idx="0"/>
            </p:cNvCxnSpPr>
            <p:nvPr/>
          </p:nvCxnSpPr>
          <p:spPr>
            <a:xfrm>
              <a:off x="9368598" y="2329262"/>
              <a:ext cx="0" cy="25618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AB9F56D-F40F-DE3F-45EB-CC9448C05E3A}"/>
                </a:ext>
              </a:extLst>
            </p:cNvPr>
            <p:cNvSpPr/>
            <p:nvPr/>
          </p:nvSpPr>
          <p:spPr>
            <a:xfrm>
              <a:off x="8339898" y="3192375"/>
              <a:ext cx="2057400" cy="35073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600" b="1" i="1">
                  <a:solidFill>
                    <a:schemeClr val="tx2"/>
                  </a:solidFill>
                </a:rPr>
                <a:t>Crossover</a:t>
              </a:r>
              <a:endParaRPr lang="en-GB" sz="1600" b="1" i="1">
                <a:solidFill>
                  <a:schemeClr val="tx2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5754E30-34FD-030F-7EBF-EAE76B093117}"/>
                </a:ext>
              </a:extLst>
            </p:cNvPr>
            <p:cNvCxnSpPr>
              <a:endCxn id="24" idx="0"/>
            </p:cNvCxnSpPr>
            <p:nvPr/>
          </p:nvCxnSpPr>
          <p:spPr>
            <a:xfrm>
              <a:off x="9368598" y="2936187"/>
              <a:ext cx="0" cy="25618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A1FB5B4-FB30-84E0-2FA1-4B79FA460B8E}"/>
                </a:ext>
              </a:extLst>
            </p:cNvPr>
            <p:cNvSpPr/>
            <p:nvPr/>
          </p:nvSpPr>
          <p:spPr>
            <a:xfrm>
              <a:off x="8339898" y="3799300"/>
              <a:ext cx="2057400" cy="35073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600" b="1" i="1" err="1">
                  <a:solidFill>
                    <a:schemeClr val="tx2"/>
                  </a:solidFill>
                </a:rPr>
                <a:t>Mutation</a:t>
              </a:r>
              <a:r>
                <a:rPr lang="it-IT" b="1"/>
                <a:t> </a:t>
              </a:r>
              <a:endParaRPr lang="en-GB" b="1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A2444BC-C75E-C889-A413-A24FFF4AD15A}"/>
                </a:ext>
              </a:extLst>
            </p:cNvPr>
            <p:cNvCxnSpPr>
              <a:endCxn id="26" idx="0"/>
            </p:cNvCxnSpPr>
            <p:nvPr/>
          </p:nvCxnSpPr>
          <p:spPr>
            <a:xfrm>
              <a:off x="9368598" y="3543112"/>
              <a:ext cx="0" cy="25618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1271459-BB1E-4492-D2C2-3B196FFA8B02}"/>
                </a:ext>
              </a:extLst>
            </p:cNvPr>
            <p:cNvCxnSpPr>
              <a:cxnSpLocks/>
            </p:cNvCxnSpPr>
            <p:nvPr/>
          </p:nvCxnSpPr>
          <p:spPr>
            <a:xfrm>
              <a:off x="9368598" y="4150037"/>
              <a:ext cx="0" cy="25618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lowchart: Decision 29">
              <a:extLst>
                <a:ext uri="{FF2B5EF4-FFF2-40B4-BE49-F238E27FC236}">
                  <a16:creationId xmlns:a16="http://schemas.microsoft.com/office/drawing/2014/main" id="{88270EA1-2650-BA60-FF42-DB8E7D4DA680}"/>
                </a:ext>
              </a:extLst>
            </p:cNvPr>
            <p:cNvSpPr/>
            <p:nvPr/>
          </p:nvSpPr>
          <p:spPr>
            <a:xfrm>
              <a:off x="8339898" y="4406225"/>
              <a:ext cx="2057399" cy="682610"/>
            </a:xfrm>
            <a:prstGeom prst="flowChartDecision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bIns="108000" spcCol="324000" rtlCol="0" anchor="ctr"/>
            <a:lstStyle/>
            <a:p>
              <a:pPr algn="ctr"/>
              <a:r>
                <a:rPr lang="it-IT" sz="1600" b="1" i="1">
                  <a:solidFill>
                    <a:schemeClr val="tx2"/>
                  </a:solidFill>
                </a:rPr>
                <a:t>Stop </a:t>
              </a:r>
              <a:r>
                <a:rPr lang="it-IT" sz="1600" b="1" i="1" err="1">
                  <a:solidFill>
                    <a:schemeClr val="tx2"/>
                  </a:solidFill>
                </a:rPr>
                <a:t>condition</a:t>
              </a:r>
              <a:endParaRPr lang="en-GB" sz="1600" b="1" i="1">
                <a:solidFill>
                  <a:schemeClr val="tx2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5D9B7E0-78F0-69D2-CDDC-0D4679A4D08C}"/>
                </a:ext>
              </a:extLst>
            </p:cNvPr>
            <p:cNvCxnSpPr>
              <a:cxnSpLocks/>
            </p:cNvCxnSpPr>
            <p:nvPr/>
          </p:nvCxnSpPr>
          <p:spPr>
            <a:xfrm>
              <a:off x="9368597" y="5088835"/>
              <a:ext cx="0" cy="25618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C6738AE4-3B43-B806-B1F4-628358388839}"/>
                </a:ext>
              </a:extLst>
            </p:cNvPr>
            <p:cNvSpPr/>
            <p:nvPr/>
          </p:nvSpPr>
          <p:spPr>
            <a:xfrm>
              <a:off x="8687146" y="5345023"/>
              <a:ext cx="1362901" cy="397565"/>
            </a:xfrm>
            <a:prstGeom prst="round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600" b="1" i="1" err="1">
                  <a:solidFill>
                    <a:schemeClr val="tx2"/>
                  </a:solidFill>
                </a:rPr>
                <a:t>Final</a:t>
              </a:r>
              <a:r>
                <a:rPr lang="it-IT" sz="1600" b="1" i="1">
                  <a:solidFill>
                    <a:schemeClr val="tx2"/>
                  </a:solidFill>
                </a:rPr>
                <a:t> </a:t>
              </a:r>
              <a:r>
                <a:rPr lang="it-IT" sz="1600" b="1" i="1" err="1">
                  <a:solidFill>
                    <a:schemeClr val="tx2"/>
                  </a:solidFill>
                </a:rPr>
                <a:t>results</a:t>
              </a:r>
              <a:endParaRPr lang="en-GB" sz="1600" b="1" i="1">
                <a:solidFill>
                  <a:schemeClr val="tx2"/>
                </a:solidFill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EEB126E-8997-0F81-EB47-B206B5A7B4B2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H="1">
              <a:off x="7543800" y="4747530"/>
              <a:ext cx="796098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541CD37-FC77-6852-3C93-13575498F3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3800" y="1850431"/>
              <a:ext cx="0" cy="289709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116BD80-298F-9A1E-7BFD-6E9401FC48F4}"/>
                </a:ext>
              </a:extLst>
            </p:cNvPr>
            <p:cNvCxnSpPr>
              <a:cxnSpLocks/>
            </p:cNvCxnSpPr>
            <p:nvPr/>
          </p:nvCxnSpPr>
          <p:spPr>
            <a:xfrm>
              <a:off x="7543800" y="1850431"/>
              <a:ext cx="182880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DD61BE0-E792-61DE-39DF-1F250230BF93}"/>
                </a:ext>
              </a:extLst>
            </p:cNvPr>
            <p:cNvSpPr txBox="1"/>
            <p:nvPr/>
          </p:nvSpPr>
          <p:spPr>
            <a:xfrm>
              <a:off x="9467976" y="4997455"/>
              <a:ext cx="353512" cy="314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b="1">
                  <a:latin typeface="+mn-lt"/>
                </a:rPr>
                <a:t>yes</a:t>
              </a:r>
              <a:endParaRPr lang="en-GB" sz="1600" b="1">
                <a:latin typeface="+mn-lt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6559D18-2C76-8FC1-EF9A-2F54361615BA}"/>
                </a:ext>
              </a:extLst>
            </p:cNvPr>
            <p:cNvSpPr txBox="1"/>
            <p:nvPr/>
          </p:nvSpPr>
          <p:spPr>
            <a:xfrm>
              <a:off x="7866512" y="4704591"/>
              <a:ext cx="307380" cy="314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b="1">
                  <a:latin typeface="+mn-lt"/>
                </a:rPr>
                <a:t>no</a:t>
              </a:r>
              <a:endParaRPr lang="en-GB" sz="1600" b="1">
                <a:latin typeface="+mn-lt"/>
              </a:endParaRPr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EED864B4-68DB-36A5-91BD-639A98113A00}"/>
                </a:ext>
              </a:extLst>
            </p:cNvPr>
            <p:cNvSpPr/>
            <p:nvPr/>
          </p:nvSpPr>
          <p:spPr>
            <a:xfrm>
              <a:off x="8339896" y="1371600"/>
              <a:ext cx="2057400" cy="35073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600" b="1" i="1" err="1">
                  <a:solidFill>
                    <a:schemeClr val="tx2"/>
                  </a:solidFill>
                </a:rPr>
                <a:t>Initialization</a:t>
              </a:r>
              <a:endParaRPr lang="en-GB" sz="1600" b="1" i="1">
                <a:solidFill>
                  <a:schemeClr val="tx2"/>
                </a:solidFill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E63175C-CDCE-9A22-1E7C-87E76AB757CF}"/>
              </a:ext>
            </a:extLst>
          </p:cNvPr>
          <p:cNvSpPr txBox="1"/>
          <p:nvPr/>
        </p:nvSpPr>
        <p:spPr>
          <a:xfrm>
            <a:off x="227693" y="1419226"/>
            <a:ext cx="64934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dirty="0">
                <a:solidFill>
                  <a:schemeClr val="accent1"/>
                </a:solidFill>
                <a:latin typeface="Söhne"/>
              </a:rPr>
              <a:t>1. </a:t>
            </a:r>
            <a:r>
              <a:rPr lang="en-GB" b="1" i="0" dirty="0">
                <a:solidFill>
                  <a:schemeClr val="accent1"/>
                </a:solidFill>
                <a:effectLst/>
                <a:latin typeface="Söhne"/>
              </a:rPr>
              <a:t>Initialization:</a:t>
            </a:r>
            <a:endParaRPr lang="en-GB" b="0" i="0" dirty="0">
              <a:solidFill>
                <a:schemeClr val="accent1"/>
              </a:solidFill>
              <a:effectLst/>
              <a:latin typeface="Söhne"/>
            </a:endParaRPr>
          </a:p>
          <a:p>
            <a:pPr marL="457200" lvl="1" algn="l"/>
            <a:r>
              <a:rPr lang="en-GB" b="0" i="0" dirty="0">
                <a:solidFill>
                  <a:schemeClr val="tx1"/>
                </a:solidFill>
                <a:effectLst/>
                <a:latin typeface="Söhne"/>
              </a:rPr>
              <a:t>Generate initial population of potential solutions.</a:t>
            </a:r>
          </a:p>
          <a:p>
            <a:pPr algn="l"/>
            <a:r>
              <a:rPr lang="en-GB" b="1" dirty="0">
                <a:solidFill>
                  <a:schemeClr val="accent1"/>
                </a:solidFill>
                <a:latin typeface="Söhne"/>
              </a:rPr>
              <a:t>2. Evaluation:</a:t>
            </a:r>
          </a:p>
          <a:p>
            <a:pPr marL="457200" lvl="1" algn="l"/>
            <a:r>
              <a:rPr lang="en-GB" dirty="0">
                <a:solidFill>
                  <a:schemeClr val="tx1"/>
                </a:solidFill>
                <a:latin typeface="Söhne"/>
              </a:rPr>
              <a:t>Evaluate</a:t>
            </a:r>
            <a:r>
              <a:rPr lang="en-GB" b="0" i="0" dirty="0">
                <a:solidFill>
                  <a:schemeClr val="tx1"/>
                </a:solidFill>
                <a:effectLst/>
                <a:latin typeface="Söhne"/>
              </a:rPr>
              <a:t> fitness function for each individual in the population.</a:t>
            </a:r>
          </a:p>
          <a:p>
            <a:pPr algn="l"/>
            <a:r>
              <a:rPr lang="en-GB" b="1" dirty="0">
                <a:solidFill>
                  <a:schemeClr val="accent1"/>
                </a:solidFill>
                <a:latin typeface="Söhne"/>
              </a:rPr>
              <a:t>3. Selection:</a:t>
            </a:r>
          </a:p>
          <a:p>
            <a:pPr marL="457200" algn="l"/>
            <a:r>
              <a:rPr lang="en-GB" b="0" i="0" dirty="0">
                <a:solidFill>
                  <a:schemeClr val="tx1"/>
                </a:solidFill>
                <a:effectLst/>
                <a:latin typeface="Söhne"/>
              </a:rPr>
              <a:t>Choose parents for the next generation based on fitness.</a:t>
            </a:r>
          </a:p>
          <a:p>
            <a:pPr algn="l"/>
            <a:r>
              <a:rPr lang="en-GB" b="1" dirty="0">
                <a:solidFill>
                  <a:schemeClr val="accent1"/>
                </a:solidFill>
                <a:latin typeface="Söhne"/>
              </a:rPr>
              <a:t>4. Crossover :</a:t>
            </a:r>
          </a:p>
          <a:p>
            <a:pPr marL="457200" lvl="1" algn="l"/>
            <a:r>
              <a:rPr lang="en-GB" b="0" i="0" dirty="0">
                <a:solidFill>
                  <a:schemeClr val="tx1"/>
                </a:solidFill>
                <a:effectLst/>
                <a:latin typeface="Söhne"/>
              </a:rPr>
              <a:t>Exchange genetic information between parents.</a:t>
            </a:r>
          </a:p>
          <a:p>
            <a:pPr algn="l"/>
            <a:r>
              <a:rPr lang="en-GB" b="1" i="0" dirty="0">
                <a:solidFill>
                  <a:schemeClr val="accent1"/>
                </a:solidFill>
                <a:effectLst/>
                <a:latin typeface="Söhne"/>
              </a:rPr>
              <a:t>5. Mutation:</a:t>
            </a:r>
            <a:endParaRPr lang="en-GB" b="0" i="0" dirty="0">
              <a:solidFill>
                <a:schemeClr val="accent1"/>
              </a:solidFill>
              <a:effectLst/>
              <a:latin typeface="Söhne"/>
            </a:endParaRPr>
          </a:p>
          <a:p>
            <a:pPr marL="457200" lvl="1" algn="l"/>
            <a:r>
              <a:rPr lang="en-GB" b="0" i="0" dirty="0">
                <a:solidFill>
                  <a:schemeClr val="tx1"/>
                </a:solidFill>
                <a:effectLst/>
                <a:latin typeface="Söhne"/>
              </a:rPr>
              <a:t>Introduce random changes to offspring.</a:t>
            </a:r>
          </a:p>
          <a:p>
            <a:pPr algn="l"/>
            <a:r>
              <a:rPr lang="en-GB" b="1" i="0" dirty="0">
                <a:solidFill>
                  <a:schemeClr val="accent1"/>
                </a:solidFill>
                <a:effectLst/>
                <a:latin typeface="Söhne"/>
              </a:rPr>
              <a:t>6. Termination:</a:t>
            </a:r>
            <a:endParaRPr lang="en-GB" b="0" i="0" dirty="0">
              <a:solidFill>
                <a:schemeClr val="accent1"/>
              </a:solidFill>
              <a:effectLst/>
              <a:latin typeface="Söhne"/>
            </a:endParaRPr>
          </a:p>
          <a:p>
            <a:pPr marL="457200" lvl="1" algn="l"/>
            <a:r>
              <a:rPr lang="en-GB" b="0" i="0" dirty="0">
                <a:solidFill>
                  <a:schemeClr val="tx1"/>
                </a:solidFill>
                <a:effectLst/>
                <a:latin typeface="Söhne"/>
              </a:rPr>
              <a:t>Repeat steps for a set number of generations or until a stopping criterion is met.</a:t>
            </a:r>
          </a:p>
          <a:p>
            <a:pPr algn="l"/>
            <a:r>
              <a:rPr lang="en-GB" b="1" i="0" dirty="0">
                <a:solidFill>
                  <a:schemeClr val="accent1"/>
                </a:solidFill>
                <a:effectLst/>
                <a:latin typeface="Söhne"/>
              </a:rPr>
              <a:t>7. Results:</a:t>
            </a:r>
            <a:endParaRPr lang="en-GB" b="0" i="0" dirty="0">
              <a:solidFill>
                <a:schemeClr val="accent1"/>
              </a:solidFill>
              <a:effectLst/>
              <a:latin typeface="Söhne"/>
            </a:endParaRPr>
          </a:p>
          <a:p>
            <a:pPr marL="457200" lvl="1" algn="l"/>
            <a:r>
              <a:rPr lang="en-GB" b="0" i="0" dirty="0">
                <a:solidFill>
                  <a:schemeClr val="tx1"/>
                </a:solidFill>
                <a:effectLst/>
                <a:latin typeface="Söhne"/>
              </a:rPr>
              <a:t>Population evolves towards better fitness values since the algorithm terminate, giving the optimal individual.</a:t>
            </a:r>
          </a:p>
        </p:txBody>
      </p:sp>
    </p:spTree>
    <p:extLst>
      <p:ext uri="{BB962C8B-B14F-4D97-AF65-F5344CB8AC3E}">
        <p14:creationId xmlns:p14="http://schemas.microsoft.com/office/powerpoint/2010/main" val="3514127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/>
              <a:t>Interplanetary</a:t>
            </a:r>
            <a:r>
              <a:rPr spc="-105"/>
              <a:t> </a:t>
            </a:r>
            <a:r>
              <a:t>Explorer</a:t>
            </a:r>
            <a:r>
              <a:rPr spc="-65"/>
              <a:t> </a:t>
            </a:r>
            <a:r>
              <a:rPr spc="-10"/>
              <a:t>Mission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t>Academic</a:t>
            </a:r>
            <a:r>
              <a:rPr spc="-25"/>
              <a:t> </a:t>
            </a:r>
            <a:r>
              <a:t>year</a:t>
            </a:r>
            <a:r>
              <a:rPr spc="-45"/>
              <a:t> </a:t>
            </a:r>
            <a:r>
              <a:rPr spc="-10"/>
              <a:t>2023/24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it-IT"/>
              <a:t>Orbital mechanics - Project Group 2307</a:t>
            </a:r>
            <a:endParaRPr spc="-5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9</a:t>
            </a:fld>
            <a:endParaRPr spc="-25"/>
          </a:p>
        </p:txBody>
      </p:sp>
      <p:sp>
        <p:nvSpPr>
          <p:cNvPr id="3" name="object 3"/>
          <p:cNvSpPr txBox="1"/>
          <p:nvPr/>
        </p:nvSpPr>
        <p:spPr>
          <a:xfrm>
            <a:off x="309350" y="685862"/>
            <a:ext cx="87196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200" dirty="0" err="1">
                <a:solidFill>
                  <a:srgbClr val="004D99"/>
                </a:solidFill>
                <a:latin typeface="Calibri"/>
                <a:cs typeface="Calibri"/>
              </a:rPr>
              <a:t>Genetic</a:t>
            </a:r>
            <a:r>
              <a:rPr lang="it-IT" sz="2200" dirty="0">
                <a:solidFill>
                  <a:srgbClr val="004D99"/>
                </a:solidFill>
                <a:latin typeface="Calibri"/>
                <a:cs typeface="Calibri"/>
              </a:rPr>
              <a:t> </a:t>
            </a:r>
            <a:r>
              <a:rPr lang="it-IT" sz="2200" dirty="0" err="1">
                <a:solidFill>
                  <a:srgbClr val="004D99"/>
                </a:solidFill>
                <a:latin typeface="Calibri"/>
                <a:cs typeface="Calibri"/>
              </a:rPr>
              <a:t>Algorithm</a:t>
            </a:r>
            <a:r>
              <a:rPr lang="it-IT" sz="2200" dirty="0">
                <a:solidFill>
                  <a:srgbClr val="004D99"/>
                </a:solidFill>
                <a:latin typeface="Calibri"/>
                <a:cs typeface="Calibri"/>
              </a:rPr>
              <a:t> (2/3)  - First </a:t>
            </a:r>
            <a:r>
              <a:rPr lang="it-IT" sz="2200" dirty="0" err="1">
                <a:solidFill>
                  <a:srgbClr val="004D99"/>
                </a:solidFill>
                <a:latin typeface="Calibri"/>
                <a:cs typeface="Calibri"/>
              </a:rPr>
              <a:t>run</a:t>
            </a:r>
            <a:r>
              <a:rPr lang="it-IT" sz="2200" dirty="0">
                <a:solidFill>
                  <a:srgbClr val="004D99"/>
                </a:solidFill>
                <a:latin typeface="Calibri"/>
                <a:cs typeface="Calibri"/>
              </a:rPr>
              <a:t> and best </a:t>
            </a:r>
            <a:r>
              <a:rPr lang="it-IT" sz="2200" dirty="0" err="1">
                <a:solidFill>
                  <a:srgbClr val="004D99"/>
                </a:solidFill>
                <a:latin typeface="Calibri"/>
                <a:cs typeface="Calibri"/>
              </a:rPr>
              <a:t>solutions</a:t>
            </a:r>
            <a:r>
              <a:rPr lang="it-IT" sz="2200" dirty="0">
                <a:solidFill>
                  <a:srgbClr val="004D99"/>
                </a:solidFill>
                <a:latin typeface="Calibri"/>
                <a:cs typeface="Calibri"/>
              </a:rPr>
              <a:t> </a:t>
            </a:r>
            <a:endParaRPr sz="2200" dirty="0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E63175C-CDCE-9A22-1E7C-87E76AB757CF}"/>
                  </a:ext>
                </a:extLst>
              </p:cNvPr>
              <p:cNvSpPr txBox="1"/>
              <p:nvPr/>
            </p:nvSpPr>
            <p:spPr>
              <a:xfrm>
                <a:off x="205912" y="1154093"/>
                <a:ext cx="120794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it-IT" sz="2000" b="1" i="0" dirty="0">
                    <a:solidFill>
                      <a:schemeClr val="accent1"/>
                    </a:solidFill>
                    <a:effectLst/>
                    <a:latin typeface="Söhne"/>
                  </a:rPr>
                  <a:t>Idea:  </a:t>
                </a:r>
                <a:r>
                  <a:rPr lang="it-IT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Use the </a:t>
                </a:r>
                <a:r>
                  <a:rPr lang="it-IT" i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Matlab</a:t>
                </a:r>
                <a:r>
                  <a:rPr lang="it-IT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function</a:t>
                </a:r>
                <a:r>
                  <a:rPr lang="it-IT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it-IT" i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‘</a:t>
                </a:r>
                <a:r>
                  <a:rPr lang="it-IT" i="1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ga</a:t>
                </a:r>
                <a:r>
                  <a:rPr lang="it-IT" i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’</a:t>
                </a:r>
                <a:r>
                  <a:rPr lang="it-IT" i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sym typeface="Wingdings" panose="05000000000000000000" pitchFamily="2" charset="2"/>
                  </a:rPr>
                  <a:t>, </a:t>
                </a:r>
                <a:r>
                  <a:rPr lang="it-IT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sym typeface="Wingdings" panose="05000000000000000000" pitchFamily="2" charset="2"/>
                  </a:rPr>
                  <a:t>giving </a:t>
                </a:r>
                <a:r>
                  <a:rPr lang="it-IT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sym typeface="Wingdings" panose="05000000000000000000" pitchFamily="2" charset="2"/>
                  </a:rPr>
                  <a:t>as</a:t>
                </a:r>
                <a:r>
                  <a:rPr lang="it-IT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sym typeface="Wingdings" panose="05000000000000000000" pitchFamily="2" charset="2"/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sym typeface="Wingdings" panose="05000000000000000000" pitchFamily="2" charset="2"/>
                  </a:rPr>
                  <a:t>inputs</a:t>
                </a:r>
                <a:r>
                  <a:rPr lang="it-IT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it-IT" b="1" i="0" dirty="0">
                    <a:solidFill>
                      <a:schemeClr val="accent1"/>
                    </a:solidFill>
                    <a:effectLst/>
                    <a:latin typeface="Söhne"/>
                  </a:rPr>
                  <a:t>3</a:t>
                </a:r>
                <a:r>
                  <a:rPr lang="it-IT" b="0" i="0" dirty="0">
                    <a:solidFill>
                      <a:schemeClr val="accent1"/>
                    </a:solidFill>
                    <a:effectLst/>
                    <a:latin typeface="Söhne"/>
                  </a:rPr>
                  <a:t> </a:t>
                </a:r>
                <a:r>
                  <a:rPr lang="it-IT" b="1" i="0" dirty="0">
                    <a:solidFill>
                      <a:schemeClr val="accent1"/>
                    </a:solidFill>
                    <a:effectLst/>
                    <a:latin typeface="Söhne"/>
                  </a:rPr>
                  <a:t>time </a:t>
                </a:r>
                <a:r>
                  <a:rPr lang="it-IT" b="1" i="0" dirty="0" err="1">
                    <a:solidFill>
                      <a:schemeClr val="accent1"/>
                    </a:solidFill>
                    <a:effectLst/>
                    <a:latin typeface="Söhne"/>
                  </a:rPr>
                  <a:t>variables</a:t>
                </a:r>
                <a:r>
                  <a:rPr lang="it-IT" b="1" i="0" dirty="0">
                    <a:solidFill>
                      <a:schemeClr val="accent1"/>
                    </a:solidFill>
                    <a:effectLst/>
                    <a:latin typeface="Söhne"/>
                  </a:rPr>
                  <a:t>  </a:t>
                </a:r>
                <a:r>
                  <a:rPr lang="it-IT" dirty="0">
                    <a:solidFill>
                      <a:schemeClr val="tx1"/>
                    </a:solidFill>
                    <a:latin typeface="Söhne"/>
                  </a:rPr>
                  <a:t>and</a:t>
                </a:r>
                <a:r>
                  <a:rPr lang="it-IT" i="0" dirty="0">
                    <a:solidFill>
                      <a:schemeClr val="tx1"/>
                    </a:solidFill>
                    <a:effectLst/>
                    <a:latin typeface="Söhne"/>
                  </a:rPr>
                  <a:t> a </a:t>
                </a:r>
                <a:r>
                  <a:rPr lang="it-IT" b="1" i="0" dirty="0">
                    <a:solidFill>
                      <a:schemeClr val="accent1"/>
                    </a:solidFill>
                    <a:effectLst/>
                    <a:latin typeface="Söhne"/>
                  </a:rPr>
                  <a:t>fitness </a:t>
                </a:r>
                <a:r>
                  <a:rPr lang="it-IT" b="1" i="0" dirty="0" err="1">
                    <a:solidFill>
                      <a:schemeClr val="accent1"/>
                    </a:solidFill>
                    <a:effectLst/>
                    <a:latin typeface="Söhne"/>
                  </a:rPr>
                  <a:t>function</a:t>
                </a:r>
                <a:r>
                  <a:rPr lang="it-IT" b="1" i="0" dirty="0">
                    <a:solidFill>
                      <a:schemeClr val="accent1"/>
                    </a:solidFill>
                    <a:effectLst/>
                    <a:latin typeface="Söhne"/>
                  </a:rPr>
                  <a:t> </a:t>
                </a:r>
                <a:r>
                  <a:rPr lang="it-IT" b="0" i="0" dirty="0">
                    <a:solidFill>
                      <a:schemeClr val="tx1"/>
                    </a:solidFill>
                    <a:effectLst/>
                    <a:latin typeface="Söhne"/>
                  </a:rPr>
                  <a:t>and </a:t>
                </a:r>
                <a:r>
                  <a:rPr lang="it-IT" b="0" i="0" err="1"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as</a:t>
                </a:r>
                <a:r>
                  <a:rPr lang="it-IT" b="0" i="0"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it-IT" b="0" i="0" dirty="0"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output </a:t>
                </a:r>
                <a:r>
                  <a:rPr lang="it-IT" b="0" i="0" dirty="0">
                    <a:solidFill>
                      <a:schemeClr val="tx1"/>
                    </a:solidFill>
                    <a:effectLst/>
                    <a:latin typeface="Söhne"/>
                  </a:rPr>
                  <a:t> the </a:t>
                </a:r>
                <a:r>
                  <a:rPr lang="it-IT" b="1" i="0" dirty="0" err="1">
                    <a:solidFill>
                      <a:schemeClr val="accent1"/>
                    </a:solidFill>
                    <a:effectLst/>
                    <a:latin typeface="Söhne"/>
                  </a:rPr>
                  <a:t>total</a:t>
                </a:r>
                <a:r>
                  <a:rPr lang="it-IT" b="1" i="0" dirty="0">
                    <a:solidFill>
                      <a:schemeClr val="accent1"/>
                    </a:solidFill>
                    <a:effectLst/>
                    <a:latin typeface="Söhne"/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0" dirty="0" smtClean="0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b="1" i="1" dirty="0" smtClean="0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it-IT" b="1" i="1" dirty="0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𝑽</m:t>
                    </m:r>
                  </m:oMath>
                </a14:m>
                <a:endParaRPr lang="en-GB" b="0" i="0" dirty="0">
                  <a:solidFill>
                    <a:schemeClr val="accent1"/>
                  </a:solidFill>
                  <a:effectLst/>
                  <a:latin typeface="Söhne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E63175C-CDCE-9A22-1E7C-87E76AB75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912" y="1154093"/>
                <a:ext cx="12079496" cy="400110"/>
              </a:xfrm>
              <a:prstGeom prst="rect">
                <a:avLst/>
              </a:prstGeom>
              <a:blipFill>
                <a:blip r:embed="rId3"/>
                <a:stretch>
                  <a:fillRect l="-555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B5CBF86-DDFA-E7F0-C45F-1D702AEAADAD}"/>
              </a:ext>
            </a:extLst>
          </p:cNvPr>
          <p:cNvSpPr txBox="1"/>
          <p:nvPr/>
        </p:nvSpPr>
        <p:spPr>
          <a:xfrm>
            <a:off x="176981" y="2219169"/>
            <a:ext cx="1204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2000" b="1" dirty="0">
                <a:solidFill>
                  <a:schemeClr val="accent1"/>
                </a:solidFill>
                <a:latin typeface="Söhne"/>
              </a:rPr>
              <a:t>Design</a:t>
            </a:r>
            <a:r>
              <a:rPr lang="it-IT" sz="2000" b="1" i="0" dirty="0">
                <a:solidFill>
                  <a:schemeClr val="accent1"/>
                </a:solidFill>
                <a:effectLst/>
                <a:latin typeface="Söhne"/>
              </a:rPr>
              <a:t>:  </a:t>
            </a:r>
            <a:endParaRPr lang="en-GB" sz="2000" b="1" i="0" dirty="0">
              <a:solidFill>
                <a:schemeClr val="accent1"/>
              </a:solidFill>
              <a:effectLst/>
              <a:latin typeface="Söhne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0C90EBF-A547-7184-4192-57B1C585A57F}"/>
              </a:ext>
            </a:extLst>
          </p:cNvPr>
          <p:cNvSpPr txBox="1"/>
          <p:nvPr/>
        </p:nvSpPr>
        <p:spPr>
          <a:xfrm>
            <a:off x="235408" y="2911272"/>
            <a:ext cx="3583273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it-IT" dirty="0" err="1"/>
              <a:t>Creation</a:t>
            </a:r>
            <a:r>
              <a:rPr lang="it-IT" dirty="0"/>
              <a:t> of a </a:t>
            </a:r>
            <a:r>
              <a:rPr lang="it-IT" b="1" dirty="0">
                <a:solidFill>
                  <a:schemeClr val="accent1"/>
                </a:solidFill>
              </a:rPr>
              <a:t>fitness </a:t>
            </a:r>
            <a:r>
              <a:rPr lang="it-IT" b="1" dirty="0" err="1">
                <a:solidFill>
                  <a:schemeClr val="accent1"/>
                </a:solidFill>
              </a:rPr>
              <a:t>function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dirty="0"/>
              <a:t>with the </a:t>
            </a:r>
            <a:r>
              <a:rPr lang="it-IT" dirty="0" err="1"/>
              <a:t>outline</a:t>
            </a:r>
            <a:r>
              <a:rPr lang="it-IT" dirty="0"/>
              <a:t> </a:t>
            </a:r>
            <a:r>
              <a:rPr lang="it-IT" err="1"/>
              <a:t>already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in the ‘</a:t>
            </a:r>
            <a:r>
              <a:rPr lang="it-IT" i="1" err="1"/>
              <a:t>Grid</a:t>
            </a:r>
            <a:r>
              <a:rPr lang="it-IT" i="1"/>
              <a:t> </a:t>
            </a:r>
            <a:r>
              <a:rPr lang="it-IT" i="1" err="1"/>
              <a:t>Search</a:t>
            </a:r>
            <a:r>
              <a:rPr lang="it-IT" dirty="0"/>
              <a:t>’ </a:t>
            </a:r>
            <a:endParaRPr lang="en-GB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8FF1E88-F9FD-3932-8650-9F1A63E84F2C}"/>
              </a:ext>
            </a:extLst>
          </p:cNvPr>
          <p:cNvSpPr txBox="1"/>
          <p:nvPr/>
        </p:nvSpPr>
        <p:spPr>
          <a:xfrm>
            <a:off x="5725192" y="2572791"/>
            <a:ext cx="4066803" cy="1200329"/>
          </a:xfrm>
          <a:prstGeom prst="rect">
            <a:avLst/>
          </a:prstGeom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it-IT" dirty="0"/>
              <a:t>Setting the </a:t>
            </a:r>
            <a:r>
              <a:rPr lang="it-IT" b="1" dirty="0">
                <a:solidFill>
                  <a:schemeClr val="accent1"/>
                </a:solidFill>
              </a:rPr>
              <a:t>options</a:t>
            </a:r>
            <a:r>
              <a:rPr lang="it-IT" dirty="0"/>
              <a:t> for the first </a:t>
            </a:r>
            <a:r>
              <a:rPr lang="it-IT" dirty="0" err="1"/>
              <a:t>run</a:t>
            </a:r>
            <a:r>
              <a:rPr lang="it-IT" dirty="0"/>
              <a:t>: </a:t>
            </a:r>
          </a:p>
          <a:p>
            <a:r>
              <a:rPr lang="it-IT" dirty="0"/>
              <a:t>    </a:t>
            </a:r>
            <a:r>
              <a:rPr lang="en-GB" dirty="0"/>
              <a:t>Population size </a:t>
            </a:r>
          </a:p>
          <a:p>
            <a:r>
              <a:rPr lang="en-GB" dirty="0"/>
              <a:t>    Elite individuals</a:t>
            </a:r>
          </a:p>
          <a:p>
            <a:r>
              <a:rPr lang="en-GB" dirty="0"/>
              <a:t>    Stopping criteria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874B26A-9505-C2D1-F4A2-F05023959581}"/>
                  </a:ext>
                </a:extLst>
              </p:cNvPr>
              <p:cNvSpPr txBox="1"/>
              <p:nvPr/>
            </p:nvSpPr>
            <p:spPr>
              <a:xfrm>
                <a:off x="2362199" y="4545467"/>
                <a:ext cx="4066802" cy="1754326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 anchor="ctr" anchorCtr="0">
                <a:spAutoFit/>
              </a:bodyPr>
              <a:lstStyle/>
              <a:p>
                <a:pPr marL="285750" indent="-285750"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it-IT" dirty="0"/>
                  <a:t>Impose the </a:t>
                </a:r>
                <a:r>
                  <a:rPr lang="it-IT" b="1" dirty="0" err="1">
                    <a:solidFill>
                      <a:schemeClr val="accent1"/>
                    </a:solidFill>
                  </a:rPr>
                  <a:t>constraints</a:t>
                </a:r>
                <a:r>
                  <a:rPr lang="it-IT" dirty="0">
                    <a:solidFill>
                      <a:schemeClr val="accent1"/>
                    </a:solidFill>
                  </a:rPr>
                  <a:t> </a:t>
                </a:r>
                <a:r>
                  <a:rPr lang="it-IT" dirty="0"/>
                  <a:t> by setting </a:t>
                </a:r>
                <a:r>
                  <a:rPr lang="it-IT" dirty="0" err="1"/>
                  <a:t>lower</a:t>
                </a:r>
                <a:r>
                  <a:rPr lang="it-IT" dirty="0"/>
                  <a:t> and </a:t>
                </a:r>
                <a:r>
                  <a:rPr lang="it-IT" dirty="0" err="1"/>
                  <a:t>upper</a:t>
                </a:r>
                <a:r>
                  <a:rPr lang="it-IT" dirty="0"/>
                  <a:t> bounds of the time windows: </a:t>
                </a:r>
              </a:p>
              <a:p>
                <a:r>
                  <a:rPr lang="it-IT" dirty="0">
                    <a:solidFill>
                      <a:schemeClr val="accent1"/>
                    </a:solidFill>
                  </a:rPr>
                  <a:t>     </a:t>
                </a:r>
                <a:r>
                  <a:rPr lang="it-IT" b="1" dirty="0">
                    <a:solidFill>
                      <a:schemeClr val="accent1"/>
                    </a:solidFill>
                  </a:rPr>
                  <a:t>60</a:t>
                </a:r>
                <a:r>
                  <a:rPr lang="it-IT" dirty="0">
                    <a:solidFill>
                      <a:schemeClr val="accent1"/>
                    </a:solidFill>
                  </a:rPr>
                  <a:t> </a:t>
                </a:r>
                <a:r>
                  <a:rPr lang="it-IT" dirty="0"/>
                  <a:t>days range for the </a:t>
                </a:r>
                <a:r>
                  <a:rPr lang="it-IT" b="1" dirty="0" err="1">
                    <a:solidFill>
                      <a:schemeClr val="accent1"/>
                    </a:solidFill>
                  </a:rPr>
                  <a:t>departure</a:t>
                </a:r>
                <a:r>
                  <a:rPr lang="it-IT" dirty="0"/>
                  <a:t>.</a:t>
                </a:r>
              </a:p>
              <a:p>
                <a:pPr algn="l"/>
                <a:r>
                  <a:rPr lang="it-IT" b="1" dirty="0">
                    <a:solidFill>
                      <a:schemeClr val="accent1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𝑻𝒐</m:t>
                    </m:r>
                    <m:sSub>
                      <m:sSubPr>
                        <m:ctrlPr>
                          <a:rPr lang="it-IT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it-IT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it-IT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and</a:t>
                </a:r>
                <a:r>
                  <a:rPr lang="it-IT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𝑻𝒐</m:t>
                    </m:r>
                    <m:sSub>
                      <m:sSubPr>
                        <m:ctrlPr>
                          <a:rPr lang="it-IT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it-IT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it-IT" b="1">
                    <a:solidFill>
                      <a:schemeClr val="accent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from </a:t>
                </a:r>
              </a:p>
              <a:p>
                <a:pPr algn="l"/>
                <a:r>
                  <a:rPr lang="it-IT" dirty="0">
                    <a:solidFill>
                      <a:schemeClr val="tx1"/>
                    </a:solidFill>
                  </a:rPr>
                  <a:t>     </a:t>
                </a:r>
                <a:r>
                  <a:rPr lang="it-IT" dirty="0" err="1">
                    <a:solidFill>
                      <a:schemeClr val="tx1"/>
                    </a:solidFill>
                  </a:rPr>
                  <a:t>preliminary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</a:rPr>
                  <a:t>analysis</a:t>
                </a:r>
                <a:r>
                  <a:rPr lang="it-IT" dirty="0">
                    <a:solidFill>
                      <a:schemeClr val="tx1"/>
                    </a:solidFill>
                  </a:rPr>
                  <a:t> .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874B26A-9505-C2D1-F4A2-F05023959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199" y="4545467"/>
                <a:ext cx="4066802" cy="1754326"/>
              </a:xfrm>
              <a:prstGeom prst="rect">
                <a:avLst/>
              </a:prstGeom>
              <a:blipFill>
                <a:blip r:embed="rId4"/>
                <a:stretch>
                  <a:fillRect l="-595" t="-687" b="-4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D8A2B2CC-023C-8B8D-133D-53FDD9E50792}"/>
              </a:ext>
            </a:extLst>
          </p:cNvPr>
          <p:cNvSpPr txBox="1"/>
          <p:nvPr/>
        </p:nvSpPr>
        <p:spPr>
          <a:xfrm>
            <a:off x="7435087" y="4504231"/>
            <a:ext cx="4559959" cy="923330"/>
          </a:xfrm>
          <a:prstGeom prst="rect">
            <a:avLst/>
          </a:prstGeom>
          <a:noFill/>
          <a:ln cap="rnd" cmpd="thinThick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559959"/>
                      <a:gd name="connsiteY0" fmla="*/ 0 h 1754326"/>
                      <a:gd name="connsiteX1" fmla="*/ 524395 w 4559959"/>
                      <a:gd name="connsiteY1" fmla="*/ 0 h 1754326"/>
                      <a:gd name="connsiteX2" fmla="*/ 957591 w 4559959"/>
                      <a:gd name="connsiteY2" fmla="*/ 0 h 1754326"/>
                      <a:gd name="connsiteX3" fmla="*/ 1618785 w 4559959"/>
                      <a:gd name="connsiteY3" fmla="*/ 0 h 1754326"/>
                      <a:gd name="connsiteX4" fmla="*/ 2143181 w 4559959"/>
                      <a:gd name="connsiteY4" fmla="*/ 0 h 1754326"/>
                      <a:gd name="connsiteX5" fmla="*/ 2667576 w 4559959"/>
                      <a:gd name="connsiteY5" fmla="*/ 0 h 1754326"/>
                      <a:gd name="connsiteX6" fmla="*/ 3328770 w 4559959"/>
                      <a:gd name="connsiteY6" fmla="*/ 0 h 1754326"/>
                      <a:gd name="connsiteX7" fmla="*/ 3807566 w 4559959"/>
                      <a:gd name="connsiteY7" fmla="*/ 0 h 1754326"/>
                      <a:gd name="connsiteX8" fmla="*/ 4559959 w 4559959"/>
                      <a:gd name="connsiteY8" fmla="*/ 0 h 1754326"/>
                      <a:gd name="connsiteX9" fmla="*/ 4559959 w 4559959"/>
                      <a:gd name="connsiteY9" fmla="*/ 619862 h 1754326"/>
                      <a:gd name="connsiteX10" fmla="*/ 4559959 w 4559959"/>
                      <a:gd name="connsiteY10" fmla="*/ 1169551 h 1754326"/>
                      <a:gd name="connsiteX11" fmla="*/ 4559959 w 4559959"/>
                      <a:gd name="connsiteY11" fmla="*/ 1754326 h 1754326"/>
                      <a:gd name="connsiteX12" fmla="*/ 3944365 w 4559959"/>
                      <a:gd name="connsiteY12" fmla="*/ 1754326 h 1754326"/>
                      <a:gd name="connsiteX13" fmla="*/ 3283170 w 4559959"/>
                      <a:gd name="connsiteY13" fmla="*/ 1754326 h 1754326"/>
                      <a:gd name="connsiteX14" fmla="*/ 2621976 w 4559959"/>
                      <a:gd name="connsiteY14" fmla="*/ 1754326 h 1754326"/>
                      <a:gd name="connsiteX15" fmla="*/ 2143181 w 4559959"/>
                      <a:gd name="connsiteY15" fmla="*/ 1754326 h 1754326"/>
                      <a:gd name="connsiteX16" fmla="*/ 1573186 w 4559959"/>
                      <a:gd name="connsiteY16" fmla="*/ 1754326 h 1754326"/>
                      <a:gd name="connsiteX17" fmla="*/ 911992 w 4559959"/>
                      <a:gd name="connsiteY17" fmla="*/ 1754326 h 1754326"/>
                      <a:gd name="connsiteX18" fmla="*/ 0 w 4559959"/>
                      <a:gd name="connsiteY18" fmla="*/ 1754326 h 1754326"/>
                      <a:gd name="connsiteX19" fmla="*/ 0 w 4559959"/>
                      <a:gd name="connsiteY19" fmla="*/ 1222180 h 1754326"/>
                      <a:gd name="connsiteX20" fmla="*/ 0 w 4559959"/>
                      <a:gd name="connsiteY20" fmla="*/ 672492 h 1754326"/>
                      <a:gd name="connsiteX21" fmla="*/ 0 w 4559959"/>
                      <a:gd name="connsiteY21" fmla="*/ 0 h 17543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4559959" h="1754326" extrusionOk="0">
                        <a:moveTo>
                          <a:pt x="0" y="0"/>
                        </a:moveTo>
                        <a:cubicBezTo>
                          <a:pt x="152570" y="-50568"/>
                          <a:pt x="262513" y="10295"/>
                          <a:pt x="524395" y="0"/>
                        </a:cubicBezTo>
                        <a:cubicBezTo>
                          <a:pt x="786277" y="-10295"/>
                          <a:pt x="824622" y="30330"/>
                          <a:pt x="957591" y="0"/>
                        </a:cubicBezTo>
                        <a:cubicBezTo>
                          <a:pt x="1090560" y="-30330"/>
                          <a:pt x="1464001" y="20156"/>
                          <a:pt x="1618785" y="0"/>
                        </a:cubicBezTo>
                        <a:cubicBezTo>
                          <a:pt x="1773569" y="-20156"/>
                          <a:pt x="2020809" y="55062"/>
                          <a:pt x="2143181" y="0"/>
                        </a:cubicBezTo>
                        <a:cubicBezTo>
                          <a:pt x="2265553" y="-55062"/>
                          <a:pt x="2464705" y="29542"/>
                          <a:pt x="2667576" y="0"/>
                        </a:cubicBezTo>
                        <a:cubicBezTo>
                          <a:pt x="2870448" y="-29542"/>
                          <a:pt x="3024854" y="26189"/>
                          <a:pt x="3328770" y="0"/>
                        </a:cubicBezTo>
                        <a:cubicBezTo>
                          <a:pt x="3632686" y="-26189"/>
                          <a:pt x="3579782" y="21196"/>
                          <a:pt x="3807566" y="0"/>
                        </a:cubicBezTo>
                        <a:cubicBezTo>
                          <a:pt x="4035350" y="-21196"/>
                          <a:pt x="4207104" y="79921"/>
                          <a:pt x="4559959" y="0"/>
                        </a:cubicBezTo>
                        <a:cubicBezTo>
                          <a:pt x="4592043" y="191307"/>
                          <a:pt x="4539204" y="444356"/>
                          <a:pt x="4559959" y="619862"/>
                        </a:cubicBezTo>
                        <a:cubicBezTo>
                          <a:pt x="4580714" y="795368"/>
                          <a:pt x="4515064" y="964875"/>
                          <a:pt x="4559959" y="1169551"/>
                        </a:cubicBezTo>
                        <a:cubicBezTo>
                          <a:pt x="4604854" y="1374227"/>
                          <a:pt x="4545232" y="1542932"/>
                          <a:pt x="4559959" y="1754326"/>
                        </a:cubicBezTo>
                        <a:cubicBezTo>
                          <a:pt x="4357640" y="1763372"/>
                          <a:pt x="4088309" y="1705223"/>
                          <a:pt x="3944365" y="1754326"/>
                        </a:cubicBezTo>
                        <a:cubicBezTo>
                          <a:pt x="3800421" y="1803429"/>
                          <a:pt x="3610767" y="1703812"/>
                          <a:pt x="3283170" y="1754326"/>
                        </a:cubicBezTo>
                        <a:cubicBezTo>
                          <a:pt x="2955574" y="1804840"/>
                          <a:pt x="2887679" y="1731552"/>
                          <a:pt x="2621976" y="1754326"/>
                        </a:cubicBezTo>
                        <a:cubicBezTo>
                          <a:pt x="2356273" y="1777100"/>
                          <a:pt x="2310338" y="1705428"/>
                          <a:pt x="2143181" y="1754326"/>
                        </a:cubicBezTo>
                        <a:cubicBezTo>
                          <a:pt x="1976025" y="1803224"/>
                          <a:pt x="1733191" y="1703356"/>
                          <a:pt x="1573186" y="1754326"/>
                        </a:cubicBezTo>
                        <a:cubicBezTo>
                          <a:pt x="1413182" y="1805296"/>
                          <a:pt x="1134179" y="1698046"/>
                          <a:pt x="911992" y="1754326"/>
                        </a:cubicBezTo>
                        <a:cubicBezTo>
                          <a:pt x="689805" y="1810606"/>
                          <a:pt x="443493" y="1693180"/>
                          <a:pt x="0" y="1754326"/>
                        </a:cubicBezTo>
                        <a:cubicBezTo>
                          <a:pt x="-3391" y="1570364"/>
                          <a:pt x="37509" y="1445855"/>
                          <a:pt x="0" y="1222180"/>
                        </a:cubicBezTo>
                        <a:cubicBezTo>
                          <a:pt x="-37509" y="998505"/>
                          <a:pt x="57334" y="842168"/>
                          <a:pt x="0" y="672492"/>
                        </a:cubicBezTo>
                        <a:cubicBezTo>
                          <a:pt x="-57334" y="502816"/>
                          <a:pt x="18374" y="2375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it-IT" dirty="0" err="1"/>
              <a:t>Run</a:t>
            </a:r>
            <a:r>
              <a:rPr lang="it-IT" dirty="0"/>
              <a:t> the </a:t>
            </a:r>
            <a:r>
              <a:rPr lang="it-IT" dirty="0" err="1"/>
              <a:t>program</a:t>
            </a:r>
            <a:r>
              <a:rPr lang="it-IT" dirty="0"/>
              <a:t> </a:t>
            </a:r>
            <a:r>
              <a:rPr lang="it-IT" b="1" dirty="0">
                <a:solidFill>
                  <a:schemeClr val="accent1"/>
                </a:solidFill>
              </a:rPr>
              <a:t>for </a:t>
            </a:r>
            <a:r>
              <a:rPr lang="it-IT" b="1" dirty="0" err="1">
                <a:solidFill>
                  <a:schemeClr val="accent1"/>
                </a:solidFill>
              </a:rPr>
              <a:t>each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dirty="0"/>
              <a:t>of the </a:t>
            </a:r>
            <a:r>
              <a:rPr lang="it-IT" b="1" err="1">
                <a:solidFill>
                  <a:schemeClr val="accent1"/>
                </a:solidFill>
              </a:rPr>
              <a:t>five</a:t>
            </a:r>
            <a:r>
              <a:rPr lang="it-IT" dirty="0"/>
              <a:t> </a:t>
            </a:r>
            <a:r>
              <a:rPr lang="it-IT" b="1" dirty="0" err="1">
                <a:solidFill>
                  <a:schemeClr val="accent1"/>
                </a:solidFill>
              </a:rPr>
              <a:t>solutions</a:t>
            </a:r>
            <a:r>
              <a:rPr lang="it-IT" dirty="0"/>
              <a:t> </a:t>
            </a:r>
            <a:r>
              <a:rPr lang="it-IT" dirty="0" err="1"/>
              <a:t>found</a:t>
            </a:r>
            <a:r>
              <a:rPr lang="it-IT" dirty="0"/>
              <a:t> from the ‘</a:t>
            </a:r>
            <a:r>
              <a:rPr lang="it-IT" i="1" dirty="0" err="1"/>
              <a:t>Grid</a:t>
            </a:r>
            <a:r>
              <a:rPr lang="it-IT" i="1" dirty="0"/>
              <a:t> </a:t>
            </a:r>
            <a:r>
              <a:rPr lang="it-IT" i="1" dirty="0" err="1"/>
              <a:t>Search</a:t>
            </a:r>
            <a:r>
              <a:rPr lang="it-IT" dirty="0"/>
              <a:t>’, and </a:t>
            </a:r>
            <a:r>
              <a:rPr lang="it-IT" dirty="0" err="1"/>
              <a:t>select</a:t>
            </a:r>
            <a:r>
              <a:rPr lang="it-IT" dirty="0"/>
              <a:t> the best </a:t>
            </a:r>
            <a:r>
              <a:rPr lang="it-IT" dirty="0" err="1"/>
              <a:t>result</a:t>
            </a:r>
            <a:r>
              <a:rPr lang="it-IT" dirty="0"/>
              <a:t>.</a:t>
            </a:r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76E55B9D-A2A7-DC57-F1C1-5F81C45FAA69}"/>
              </a:ext>
            </a:extLst>
          </p:cNvPr>
          <p:cNvSpPr/>
          <p:nvPr/>
        </p:nvSpPr>
        <p:spPr>
          <a:xfrm rot="19489106">
            <a:off x="2854387" y="3935782"/>
            <a:ext cx="457200" cy="552511"/>
          </a:xfrm>
          <a:prstGeom prst="downArrow">
            <a:avLst/>
          </a:prstGeom>
          <a:gradFill>
            <a:gsLst>
              <a:gs pos="0">
                <a:schemeClr val="accent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7AF3C4D3-6359-6348-F481-90D41191238C}"/>
              </a:ext>
            </a:extLst>
          </p:cNvPr>
          <p:cNvSpPr/>
          <p:nvPr/>
        </p:nvSpPr>
        <p:spPr>
          <a:xfrm rot="13681790">
            <a:off x="5867400" y="3873268"/>
            <a:ext cx="457200" cy="552511"/>
          </a:xfrm>
          <a:prstGeom prst="downArrow">
            <a:avLst/>
          </a:prstGeom>
          <a:gradFill>
            <a:gsLst>
              <a:gs pos="0">
                <a:schemeClr val="accent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A2EEBE-0B29-5676-85A0-EC79D4894D94}"/>
                  </a:ext>
                </a:extLst>
              </p:cNvPr>
              <p:cNvSpPr txBox="1"/>
              <p:nvPr/>
            </p:nvSpPr>
            <p:spPr>
              <a:xfrm>
                <a:off x="205912" y="1660897"/>
                <a:ext cx="120794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it-IT" sz="2000" b="1" i="0">
                    <a:solidFill>
                      <a:schemeClr val="accent1"/>
                    </a:solidFill>
                    <a:effectLst/>
                    <a:latin typeface="Söhne"/>
                  </a:rPr>
                  <a:t>Variables</a:t>
                </a:r>
                <a:r>
                  <a:rPr lang="it-IT" sz="2000" i="0" dirty="0">
                    <a:solidFill>
                      <a:schemeClr val="accent1"/>
                    </a:solidFill>
                    <a:effectLst/>
                    <a:latin typeface="Söhne"/>
                  </a:rPr>
                  <a:t>[day]</a:t>
                </a:r>
                <a:r>
                  <a:rPr lang="it-IT" sz="2000" b="1" dirty="0">
                    <a:solidFill>
                      <a:schemeClr val="accent1"/>
                    </a:solidFill>
                    <a:latin typeface="Söhne"/>
                  </a:rPr>
                  <a:t>: </a:t>
                </a:r>
                <a:r>
                  <a:rPr lang="it-IT" sz="2000" dirty="0">
                    <a:solidFill>
                      <a:schemeClr val="accent1"/>
                    </a:solidFill>
                    <a:latin typeface="Söhne"/>
                  </a:rPr>
                  <a:t> 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</a:rPr>
                      <m:t>𝒕</m:t>
                    </m:r>
                    <m:d>
                      <m:dPr>
                        <m:ctrlPr>
                          <a:rPr lang="it-IT" sz="1600" b="1" i="1" dirty="0" smtClean="0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1" i="1" dirty="0" smtClean="0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it-IT" sz="1600" b="1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sz="16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𝑖𝑚𝑒</m:t>
                    </m:r>
                    <m:r>
                      <a:rPr lang="it-IT" sz="16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it-IT" sz="16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𝑓𝑖𝑟𝑠𝑡</m:t>
                    </m:r>
                    <m:r>
                      <a:rPr lang="it-IT" sz="16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𝑝𝑜𝑠𝑠𝑖𝑏𝑙𝑒</m:t>
                    </m:r>
                    <m:r>
                      <a:rPr lang="it-IT" sz="16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𝑑𝑒𝑝𝑎𝑟𝑡𝑢𝑟𝑒</m:t>
                    </m:r>
                    <m:r>
                      <a:rPr lang="it-IT" sz="16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it-IT" sz="1600" b="1" i="1" dirty="0" smtClean="0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</a:rPr>
                      <m:t>𝒕</m:t>
                    </m:r>
                    <m:d>
                      <m:dPr>
                        <m:ctrlPr>
                          <a:rPr lang="it-IT" sz="1600" b="1" i="1" dirty="0" smtClean="0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1" i="1" dirty="0" smtClean="0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it-IT" sz="1600" b="1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𝑇𝑜</m:t>
                    </m:r>
                    <m:sSub>
                      <m:sSubPr>
                        <m:ctrlPr>
                          <a:rPr lang="it-IT" sz="160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sz="16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𝐸𝑎𝑟𝑡h</m:t>
                        </m:r>
                        <m:r>
                          <a:rPr lang="it-IT" sz="16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16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𝑉𝑒𝑛𝑢𝑠</m:t>
                        </m:r>
                      </m:sub>
                    </m:sSub>
                    <m:r>
                      <a:rPr lang="it-IT" sz="1600" b="1" i="1" dirty="0" smtClean="0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</a:rPr>
                      <m:t>            </m:t>
                    </m:r>
                    <m:r>
                      <a:rPr lang="it-IT" sz="1600" b="1" i="1" dirty="0" smtClean="0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</a:rPr>
                      <m:t>𝒕</m:t>
                    </m:r>
                    <m:d>
                      <m:dPr>
                        <m:ctrlPr>
                          <a:rPr lang="it-IT" sz="1600" b="1" i="1" dirty="0" smtClean="0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1" i="1" dirty="0" smtClean="0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  <m:r>
                      <a:rPr lang="it-IT" sz="1600" b="1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𝑇𝑜</m:t>
                    </m:r>
                    <m:sSub>
                      <m:sSubPr>
                        <m:ctrlPr>
                          <a:rPr lang="it-IT" sz="160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sz="16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𝑉𝑒𝑛𝑢𝑠</m:t>
                        </m:r>
                        <m:r>
                          <a:rPr lang="it-IT" sz="16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16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𝑀𝑒𝑟𝑐𝑢𝑟𝑦</m:t>
                        </m:r>
                      </m:sub>
                    </m:sSub>
                    <m:r>
                      <a:rPr lang="it-IT" sz="16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  <a:latin typeface="Söhne"/>
                  </a:rPr>
                  <a:t> </a:t>
                </a:r>
                <a:r>
                  <a:rPr lang="it-IT" sz="2000" b="1" dirty="0">
                    <a:solidFill>
                      <a:schemeClr val="tx2"/>
                    </a:solidFill>
                    <a:latin typeface="Söhne"/>
                  </a:rPr>
                  <a:t>	</a:t>
                </a:r>
                <a:endParaRPr lang="en-GB" b="0" i="0" dirty="0">
                  <a:solidFill>
                    <a:schemeClr val="tx1"/>
                  </a:solidFill>
                  <a:effectLst/>
                  <a:latin typeface="Söhne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A2EEBE-0B29-5676-85A0-EC79D4894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912" y="1660897"/>
                <a:ext cx="12079496" cy="400110"/>
              </a:xfrm>
              <a:prstGeom prst="rect">
                <a:avLst/>
              </a:prstGeom>
              <a:blipFill>
                <a:blip r:embed="rId5"/>
                <a:stretch>
                  <a:fillRect l="-555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Down 43">
            <a:extLst>
              <a:ext uri="{FF2B5EF4-FFF2-40B4-BE49-F238E27FC236}">
                <a16:creationId xmlns:a16="http://schemas.microsoft.com/office/drawing/2014/main" id="{A1514A6C-B8B7-B225-3C0F-00A0DF1D3634}"/>
              </a:ext>
            </a:extLst>
          </p:cNvPr>
          <p:cNvSpPr/>
          <p:nvPr/>
        </p:nvSpPr>
        <p:spPr>
          <a:xfrm rot="19489106">
            <a:off x="8800425" y="3900278"/>
            <a:ext cx="457200" cy="552511"/>
          </a:xfrm>
          <a:prstGeom prst="downArrow">
            <a:avLst/>
          </a:prstGeom>
          <a:gradFill>
            <a:gsLst>
              <a:gs pos="0">
                <a:schemeClr val="accent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339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583C5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1874</Words>
  <Application>Microsoft Office PowerPoint</Application>
  <PresentationFormat>Widescreen</PresentationFormat>
  <Paragraphs>455</Paragraphs>
  <Slides>26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Arial Nova</vt:lpstr>
      <vt:lpstr>Calibri</vt:lpstr>
      <vt:lpstr>Cambria</vt:lpstr>
      <vt:lpstr>Cambria Math</vt:lpstr>
      <vt:lpstr>Söhne</vt:lpstr>
      <vt:lpstr>Times New Roman</vt:lpstr>
      <vt:lpstr>Wingdings</vt:lpstr>
      <vt:lpstr>Office Theme</vt:lpstr>
      <vt:lpstr>PowerPoint Presentation</vt:lpstr>
      <vt:lpstr>Table of contents</vt:lpstr>
      <vt:lpstr>PowerPoint Presentation</vt:lpstr>
      <vt:lpstr>Interplanetary Explorer Mission</vt:lpstr>
      <vt:lpstr>Interplanetary Explorer Mission</vt:lpstr>
      <vt:lpstr>Interplanetary Explorer Mission</vt:lpstr>
      <vt:lpstr>Interplanetary Explorer Mission</vt:lpstr>
      <vt:lpstr>Interplanetary Explorer Mission</vt:lpstr>
      <vt:lpstr>Interplanetary Explorer Mission</vt:lpstr>
      <vt:lpstr>Interplanetary Explorer Mission</vt:lpstr>
      <vt:lpstr>Interplanetary Explorer Mission</vt:lpstr>
      <vt:lpstr>Interplanetary Explorer Mission</vt:lpstr>
      <vt:lpstr>Interplanetary Explorer Mission</vt:lpstr>
      <vt:lpstr>Interplanetary Explorer Mission</vt:lpstr>
      <vt:lpstr>PowerPoint Presentation</vt:lpstr>
      <vt:lpstr>Planetary Explorer Mission</vt:lpstr>
      <vt:lpstr>Planetary Explorer Mission</vt:lpstr>
      <vt:lpstr>Planetary Explorer Mission</vt:lpstr>
      <vt:lpstr>Planetary Explorer Mission</vt:lpstr>
      <vt:lpstr>Planetary Explorer Mission</vt:lpstr>
      <vt:lpstr>Planetary Explorer Mission</vt:lpstr>
      <vt:lpstr>Planetary Explorer Mission</vt:lpstr>
      <vt:lpstr>Planetary Explorer Mission</vt:lpstr>
      <vt:lpstr>Planetary Explorer Mission</vt:lpstr>
      <vt:lpstr>Planetary Explorer Mission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Orbital Mechanics Assignments</dc:title>
  <dc:subject>Orbital Mechanics 2023-24</dc:subject>
  <dc:creator>Juan Luis Gonzalo Gómez</dc:creator>
  <cp:lastModifiedBy>Davide Bellini</cp:lastModifiedBy>
  <cp:revision>150</cp:revision>
  <dcterms:created xsi:type="dcterms:W3CDTF">2024-01-09T16:07:14Z</dcterms:created>
  <dcterms:modified xsi:type="dcterms:W3CDTF">2024-01-10T16:18:46Z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2023-11-08T00:00:00Z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2024-01-09T00:00:00Z</vt:filetime>
  </property>
  <property fmtid="{D5CDD505-2E9C-101B-9397-08002B2CF9AE}" pid="5" name="Producer">
    <vt:lpwstr>Microsoft® PowerPoint® for Microsoft 365</vt:lpwstr>
  </property>
</Properties>
</file>